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D7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D8086C-27A1-4C70-8D7B-19458E6B8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1D1AC77-D648-4B72-98C2-4829E04EBE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B17730-296D-4AE2-AC67-F033179BE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8546-D630-4A3C-8065-806964EB6EFA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761294-A6E0-48F7-AB95-8250F38AB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39C3FF-2F0F-4406-8112-F04AEF5E6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4DF6-D559-4311-B217-2BEB32CE1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6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F8EE36-C27C-4516-8160-1A9354EFC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601CE9-BA48-4C1A-982D-3FBE8F7AE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998868-58CE-4BFE-9962-F286D88F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8546-D630-4A3C-8065-806964EB6EFA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6F563D-B591-42AD-A55E-55907814F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E90B7E-9579-4426-89A0-2435EA5D9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4DF6-D559-4311-B217-2BEB32CE1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7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C5D343C-2A82-49A8-B14F-E125B1023F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1F18B55-786B-42EC-B985-114AD2DDC7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13C65A-9040-4972-9D35-B73FF4969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8546-D630-4A3C-8065-806964EB6EFA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57790F-8176-4678-A861-CA8886615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73362E-EC13-43E1-AB94-6D8FA5635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4DF6-D559-4311-B217-2BEB32CE1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451F3B-F3F3-467D-8A57-A31CBB91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83CB33-7785-440A-9FAB-ABCE0754A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BCBF5B-6C8C-409D-B2B1-4FE8B82DB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8546-D630-4A3C-8065-806964EB6EFA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9B6687-6703-43E5-A882-6E69829AC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B94124-CE1D-4D26-A487-678186D55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4DF6-D559-4311-B217-2BEB32CE1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47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9B822D-3673-4550-B02D-F3D11486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635EB7-BE79-4D0D-B9C9-1230C8E25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4986CF-BA1C-4BA1-B949-4BDC5F613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8546-D630-4A3C-8065-806964EB6EFA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8FB8CF-E343-40AE-8CC3-87447318A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598E28-117C-43B2-ACD9-D0A424943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4DF6-D559-4311-B217-2BEB32CE1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68D27D-101D-4043-BA40-895B1D143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BAD994-CE30-46DC-B100-DAC7A8BE4B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4CEA9A8-BCC4-488B-9C71-A305C551D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5DE90E1-BAEF-4116-9ACD-55D5B8887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8546-D630-4A3C-8065-806964EB6EFA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AC4DFB6-D528-452F-ABA5-0A3977F03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4344D67-7189-42C5-BC0C-1E87D628C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4DF6-D559-4311-B217-2BEB32CE1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6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007F6C-A07F-480F-8B14-BA4EE619D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82CE19-8188-4EAF-A4C5-4394AE306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D1806BA-C825-4F62-BD42-B6DAD77FB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FDE82FF-4154-43F8-9960-0A092A18F3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44D0294-9ED0-4B5F-9F08-DAB9118C2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85DE836-1E06-4BC1-A32C-83CED54C9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8546-D630-4A3C-8065-806964EB6EFA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B404D26-62A8-44D2-BF91-AA5CCAD26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39E4DCE-22D8-4844-8E5C-2733A18CE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4DF6-D559-4311-B217-2BEB32CE1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81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5B5980-E0D3-4D38-B838-DFAEE1F5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32F05A0-D467-4320-8C7E-EEA7BA873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8546-D630-4A3C-8065-806964EB6EFA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619B810-6E15-4322-8C1D-F49A6FD3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A56AB74-6FBB-4FCC-AA65-8DCF5E37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4DF6-D559-4311-B217-2BEB32CE1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5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C038069-AEA3-4922-A921-1329C7F46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8546-D630-4A3C-8065-806964EB6EFA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C540BEC-4F2F-4630-A9A7-F4F6E95FE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A0213F-36F8-46C8-8BB9-A86FD72AC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4DF6-D559-4311-B217-2BEB32CE1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7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E13526-D695-4575-9BE4-6FAEC3ED7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51F0F8-80F3-42A2-BFE4-A18B99C15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3F5CBE2-A7D9-4637-9C03-9D94E2C96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AA782C8-9DBE-4F6D-ADE9-5A6EC98FC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8546-D630-4A3C-8065-806964EB6EFA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EAD91E-4DAD-4B94-8F65-A4BAB2213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B62C73-3FDF-434A-B0A0-22D3AFF83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4DF6-D559-4311-B217-2BEB32CE1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7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9F779E-5AE2-4893-8F4D-C84E4DA88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5EFE7D6-0DB4-4F3F-8995-03953B9EF5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A607A5D-A282-4074-A84F-7F26D119B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124C39-CE35-4A46-9094-228AA7E14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8546-D630-4A3C-8065-806964EB6EFA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C2C3E43-C159-4FAC-94F3-0DE347DB8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5399CE-5179-40AF-9D4F-F7856A397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4DF6-D559-4311-B217-2BEB32CE1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14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2E5BEF4-99D5-4002-93E2-545106BFA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8D0A15-991D-4E7C-A321-1F0B96969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9C6857-6216-400F-8A61-66EC5A0D5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E8546-D630-4A3C-8065-806964EB6EFA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0C475E-2B98-4022-969A-7796B1042D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212B28-55B1-49B7-AA08-45E2D223F1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14DF6-D559-4311-B217-2BEB32CE18F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-1739798571,&quot;Placement&quot;:&quot;Footer&quot;,&quot;Top&quot;:519.343,&quot;Left&quot;:431.051727,&quot;SlideWidth&quot;:960,&quot;SlideHeight&quot;:540}">
            <a:extLst>
              <a:ext uri="{FF2B5EF4-FFF2-40B4-BE49-F238E27FC236}">
                <a16:creationId xmlns:a16="http://schemas.microsoft.com/office/drawing/2014/main" xmlns="" id="{441207F7-B33A-47D4-909C-747B05289704}"/>
              </a:ext>
            </a:extLst>
          </p:cNvPr>
          <p:cNvSpPr txBox="1"/>
          <p:nvPr userDrawn="1"/>
        </p:nvSpPr>
        <p:spPr>
          <a:xfrm>
            <a:off x="5474357" y="6595656"/>
            <a:ext cx="124328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Adient - INTERNAL</a:t>
            </a:r>
          </a:p>
        </p:txBody>
      </p:sp>
    </p:spTree>
    <p:extLst>
      <p:ext uri="{BB962C8B-B14F-4D97-AF65-F5344CB8AC3E}">
        <p14:creationId xmlns:p14="http://schemas.microsoft.com/office/powerpoint/2010/main" val="12365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ient.com/romani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AdientJimbolia/posts/1589551714535075" TargetMode="External"/><Relationship Id="rId5" Type="http://schemas.openxmlformats.org/officeDocument/2006/relationships/hyperlink" Target="http://startyourcareer.ro/inscriere/" TargetMode="External"/><Relationship Id="rId4" Type="http://schemas.openxmlformats.org/officeDocument/2006/relationships/hyperlink" Target="https://www.youtube.com/watch?v=f1jwKziInyo&amp;t=19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startyourcareer.ro/inscrier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xmlns="" id="{CC6786DC-E4A7-44A6-98F3-CA6C8F1ACE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3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00E89C-7AAA-42C4-8139-1FE46387B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0" y="4300276"/>
            <a:ext cx="3852041" cy="701088"/>
          </a:xfrm>
        </p:spPr>
        <p:txBody>
          <a:bodyPr>
            <a:noAutofit/>
          </a:bodyPr>
          <a:lstStyle/>
          <a:p>
            <a:r>
              <a:rPr lang="en-US" sz="4400" b="1" dirty="0"/>
              <a:t>Adient </a:t>
            </a:r>
            <a:r>
              <a:rPr lang="en-US" sz="4400" b="1" dirty="0" err="1"/>
              <a:t>Jimbolia</a:t>
            </a: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2800" b="1" dirty="0">
                <a:hlinkClick r:id="rId3"/>
              </a:rPr>
              <a:t>https://www.adient.com/romania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>
                <a:hlinkClick r:id="rId4"/>
              </a:rPr>
              <a:t>Video</a:t>
            </a:r>
            <a:endParaRPr lang="en-US" sz="4400" b="1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3253F5A-E874-493A-BCE1-A8AF955E1D9E}"/>
              </a:ext>
            </a:extLst>
          </p:cNvPr>
          <p:cNvSpPr/>
          <p:nvPr/>
        </p:nvSpPr>
        <p:spPr>
          <a:xfrm>
            <a:off x="7634709" y="5113726"/>
            <a:ext cx="4557291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u="sng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http://startyourcareer.ro/inscriere/</a:t>
            </a:r>
            <a:endParaRPr lang="en-US" sz="2400" u="sng" dirty="0">
              <a:solidFill>
                <a:srgbClr val="4472C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>
                <a:hlinkClick r:id="rId6"/>
              </a:rPr>
              <a:t>https://www.facebook.com/AdientJimbolia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1953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4F0FCB-4787-4181-9595-AC94B1D48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8274"/>
            <a:ext cx="9018320" cy="1463674"/>
          </a:xfrm>
        </p:spPr>
        <p:txBody>
          <a:bodyPr>
            <a:normAutofit fontScale="9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3100" b="1" dirty="0" err="1">
                <a:solidFill>
                  <a:srgbClr val="00465A"/>
                </a:solidFill>
                <a:latin typeface="Calibri"/>
                <a:ea typeface="+mn-ea"/>
                <a:cs typeface="Arial" pitchFamily="34"/>
              </a:rPr>
              <a:t>Ești</a:t>
            </a:r>
            <a:r>
              <a:rPr lang="en-GB" sz="3100" b="1" dirty="0">
                <a:solidFill>
                  <a:srgbClr val="00465A"/>
                </a:solidFill>
                <a:latin typeface="Calibri"/>
                <a:ea typeface="+mn-ea"/>
                <a:cs typeface="Arial" pitchFamily="34"/>
              </a:rPr>
              <a:t> student </a:t>
            </a:r>
            <a:r>
              <a:rPr lang="en-GB" sz="3100" b="1" dirty="0" err="1">
                <a:solidFill>
                  <a:srgbClr val="00465A"/>
                </a:solidFill>
                <a:latin typeface="Calibri"/>
                <a:ea typeface="+mn-ea"/>
                <a:cs typeface="Arial" pitchFamily="34"/>
              </a:rPr>
              <a:t>și</a:t>
            </a:r>
            <a:r>
              <a:rPr lang="en-GB" sz="3100" b="1" dirty="0">
                <a:solidFill>
                  <a:srgbClr val="00465A"/>
                </a:solidFill>
                <a:latin typeface="Calibri"/>
                <a:ea typeface="+mn-ea"/>
                <a:cs typeface="Arial" pitchFamily="34"/>
              </a:rPr>
              <a:t> </a:t>
            </a:r>
            <a:r>
              <a:rPr lang="en-GB" sz="3100" b="1" dirty="0" err="1">
                <a:solidFill>
                  <a:srgbClr val="00465A"/>
                </a:solidFill>
                <a:latin typeface="Calibri"/>
                <a:ea typeface="+mn-ea"/>
                <a:cs typeface="Arial" pitchFamily="34"/>
              </a:rPr>
              <a:t>vrei</a:t>
            </a:r>
            <a:r>
              <a:rPr lang="en-GB" sz="3100" b="1" dirty="0">
                <a:solidFill>
                  <a:srgbClr val="00465A"/>
                </a:solidFill>
                <a:latin typeface="Calibri"/>
                <a:ea typeface="+mn-ea"/>
                <a:cs typeface="Arial" pitchFamily="34"/>
              </a:rPr>
              <a:t> </a:t>
            </a:r>
            <a:r>
              <a:rPr lang="en-GB" sz="3100" b="1" dirty="0" err="1">
                <a:solidFill>
                  <a:srgbClr val="00465A"/>
                </a:solidFill>
                <a:latin typeface="Calibri"/>
                <a:ea typeface="+mn-ea"/>
                <a:cs typeface="Arial" pitchFamily="34"/>
              </a:rPr>
              <a:t>să</a:t>
            </a:r>
            <a:r>
              <a:rPr lang="en-GB" sz="3100" b="1" dirty="0">
                <a:solidFill>
                  <a:srgbClr val="00465A"/>
                </a:solidFill>
                <a:latin typeface="Calibri"/>
                <a:ea typeface="+mn-ea"/>
                <a:cs typeface="Arial" pitchFamily="34"/>
              </a:rPr>
              <a:t> </a:t>
            </a:r>
            <a:r>
              <a:rPr lang="en-GB" sz="3100" b="1" dirty="0" err="1">
                <a:solidFill>
                  <a:srgbClr val="00465A"/>
                </a:solidFill>
                <a:latin typeface="Calibri"/>
                <a:ea typeface="+mn-ea"/>
                <a:cs typeface="Arial" pitchFamily="34"/>
              </a:rPr>
              <a:t>îți</a:t>
            </a:r>
            <a:r>
              <a:rPr lang="en-GB" sz="3100" b="1" dirty="0">
                <a:solidFill>
                  <a:srgbClr val="00465A"/>
                </a:solidFill>
                <a:latin typeface="Calibri"/>
                <a:ea typeface="+mn-ea"/>
                <a:cs typeface="Arial" pitchFamily="34"/>
              </a:rPr>
              <a:t> </a:t>
            </a:r>
            <a:r>
              <a:rPr lang="en-GB" sz="3100" b="1" dirty="0" err="1">
                <a:solidFill>
                  <a:srgbClr val="00465A"/>
                </a:solidFill>
                <a:latin typeface="Calibri"/>
                <a:ea typeface="+mn-ea"/>
                <a:cs typeface="Arial" pitchFamily="34"/>
              </a:rPr>
              <a:t>începi</a:t>
            </a:r>
            <a:r>
              <a:rPr lang="en-GB" sz="3100" b="1" dirty="0">
                <a:solidFill>
                  <a:srgbClr val="00465A"/>
                </a:solidFill>
                <a:latin typeface="Calibri"/>
                <a:ea typeface="+mn-ea"/>
                <a:cs typeface="Arial" pitchFamily="34"/>
              </a:rPr>
              <a:t> </a:t>
            </a:r>
            <a:r>
              <a:rPr lang="en-GB" sz="3100" b="1" dirty="0" err="1">
                <a:solidFill>
                  <a:srgbClr val="00465A"/>
                </a:solidFill>
                <a:latin typeface="Calibri"/>
                <a:ea typeface="+mn-ea"/>
                <a:cs typeface="Arial" pitchFamily="34"/>
              </a:rPr>
              <a:t>cariera</a:t>
            </a:r>
            <a:r>
              <a:rPr lang="en-GB" sz="3100" b="1" dirty="0">
                <a:solidFill>
                  <a:srgbClr val="00465A"/>
                </a:solidFill>
                <a:latin typeface="Calibri"/>
                <a:ea typeface="+mn-ea"/>
                <a:cs typeface="Arial" pitchFamily="34"/>
              </a:rPr>
              <a:t> </a:t>
            </a:r>
            <a:r>
              <a:rPr lang="en-GB" sz="3100" b="1" dirty="0" err="1">
                <a:solidFill>
                  <a:srgbClr val="00465A"/>
                </a:solidFill>
                <a:latin typeface="Calibri"/>
                <a:ea typeface="+mn-ea"/>
                <a:cs typeface="Arial" pitchFamily="34"/>
              </a:rPr>
              <a:t>învățând</a:t>
            </a:r>
            <a:r>
              <a:rPr lang="en-GB" sz="3100" b="1" dirty="0">
                <a:solidFill>
                  <a:srgbClr val="00465A"/>
                </a:solidFill>
                <a:latin typeface="Calibri"/>
                <a:ea typeface="+mn-ea"/>
                <a:cs typeface="Arial" pitchFamily="34"/>
              </a:rPr>
              <a:t> de la </a:t>
            </a:r>
            <a:r>
              <a:rPr lang="en-GB" sz="3100" b="1" dirty="0" err="1">
                <a:solidFill>
                  <a:srgbClr val="00465A"/>
                </a:solidFill>
                <a:latin typeface="Calibri"/>
                <a:ea typeface="+mn-ea"/>
                <a:cs typeface="Arial" pitchFamily="34"/>
              </a:rPr>
              <a:t>profesioniști</a:t>
            </a:r>
            <a:r>
              <a:rPr lang="en-GB" sz="3100" b="1" dirty="0">
                <a:solidFill>
                  <a:srgbClr val="00465A"/>
                </a:solidFill>
                <a:latin typeface="Calibri"/>
                <a:ea typeface="+mn-ea"/>
                <a:cs typeface="Arial" pitchFamily="34"/>
              </a:rPr>
              <a:t>? </a:t>
            </a: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3100" b="1" dirty="0" err="1">
                <a:solidFill>
                  <a:srgbClr val="00465A"/>
                </a:solidFill>
                <a:latin typeface="Calibri"/>
                <a:ea typeface="+mn-ea"/>
                <a:cs typeface="Arial" pitchFamily="34"/>
              </a:rPr>
              <a:t>Înscrie-te</a:t>
            </a:r>
            <a:r>
              <a:rPr lang="en-GB" sz="3100" b="1" dirty="0">
                <a:solidFill>
                  <a:srgbClr val="00465A"/>
                </a:solidFill>
                <a:latin typeface="Calibri"/>
                <a:ea typeface="+mn-ea"/>
                <a:cs typeface="Arial" pitchFamily="34"/>
              </a:rPr>
              <a:t> </a:t>
            </a:r>
            <a:r>
              <a:rPr lang="en-GB" sz="3100" b="1" dirty="0" err="1">
                <a:solidFill>
                  <a:srgbClr val="00465A"/>
                </a:solidFill>
                <a:latin typeface="Calibri"/>
                <a:ea typeface="+mn-ea"/>
                <a:cs typeface="Arial" pitchFamily="34"/>
              </a:rPr>
              <a:t>în</a:t>
            </a:r>
            <a:r>
              <a:rPr lang="en-GB" sz="3100" b="1" dirty="0">
                <a:solidFill>
                  <a:srgbClr val="00465A"/>
                </a:solidFill>
                <a:latin typeface="Calibri"/>
                <a:ea typeface="+mn-ea"/>
                <a:cs typeface="Arial" pitchFamily="34"/>
              </a:rPr>
              <a:t> </a:t>
            </a:r>
            <a:r>
              <a:rPr lang="en-GB" sz="3100" b="1" dirty="0" err="1">
                <a:solidFill>
                  <a:srgbClr val="00465A"/>
                </a:solidFill>
                <a:latin typeface="Calibri"/>
                <a:ea typeface="+mn-ea"/>
                <a:cs typeface="Arial" pitchFamily="34"/>
              </a:rPr>
              <a:t>programul</a:t>
            </a:r>
            <a:r>
              <a:rPr lang="en-GB" sz="3100" b="1" dirty="0">
                <a:solidFill>
                  <a:srgbClr val="00465A"/>
                </a:solidFill>
                <a:latin typeface="Calibri"/>
                <a:ea typeface="+mn-ea"/>
                <a:cs typeface="Arial" pitchFamily="34"/>
              </a:rPr>
              <a:t> </a:t>
            </a:r>
            <a:r>
              <a:rPr lang="en-GB" sz="3100" b="1" dirty="0" err="1">
                <a:solidFill>
                  <a:srgbClr val="00465A"/>
                </a:solidFill>
                <a:latin typeface="Calibri"/>
                <a:ea typeface="+mn-ea"/>
                <a:cs typeface="Arial" pitchFamily="34"/>
              </a:rPr>
              <a:t>nostru</a:t>
            </a:r>
            <a:r>
              <a:rPr lang="en-GB" sz="3100" b="1" dirty="0">
                <a:solidFill>
                  <a:srgbClr val="00465A"/>
                </a:solidFill>
                <a:latin typeface="Calibri"/>
                <a:ea typeface="+mn-ea"/>
                <a:cs typeface="Arial" pitchFamily="34"/>
              </a:rPr>
              <a:t> de internship!</a:t>
            </a:r>
            <a:br>
              <a:rPr lang="en-GB" sz="3100" b="1" dirty="0">
                <a:solidFill>
                  <a:srgbClr val="00465A"/>
                </a:solidFill>
                <a:latin typeface="Calibri"/>
                <a:ea typeface="+mn-ea"/>
                <a:cs typeface="Arial" pitchFamily="34"/>
              </a:rPr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3100" b="1" dirty="0" err="1">
                <a:solidFill>
                  <a:srgbClr val="00465A"/>
                </a:solidFill>
                <a:latin typeface="Calibri"/>
                <a:ea typeface="+mn-ea"/>
                <a:cs typeface="Arial" pitchFamily="34"/>
              </a:rPr>
              <a:t>Căutăm</a:t>
            </a:r>
            <a:r>
              <a:rPr lang="en-GB" sz="3100" b="1" dirty="0">
                <a:solidFill>
                  <a:srgbClr val="00465A"/>
                </a:solidFill>
                <a:latin typeface="Calibri"/>
                <a:ea typeface="+mn-ea"/>
                <a:cs typeface="Arial" pitchFamily="34"/>
              </a:rPr>
              <a:t> </a:t>
            </a:r>
            <a:r>
              <a:rPr lang="en-GB" sz="3100" b="1" dirty="0" err="1">
                <a:solidFill>
                  <a:srgbClr val="00465A"/>
                </a:solidFill>
                <a:latin typeface="Calibri"/>
                <a:ea typeface="+mn-ea"/>
                <a:cs typeface="Arial" pitchFamily="34"/>
              </a:rPr>
              <a:t>câte</a:t>
            </a:r>
            <a:r>
              <a:rPr lang="en-GB" sz="3100" b="1" dirty="0">
                <a:solidFill>
                  <a:srgbClr val="00465A"/>
                </a:solidFill>
                <a:latin typeface="Calibri"/>
                <a:ea typeface="+mn-ea"/>
                <a:cs typeface="Arial" pitchFamily="34"/>
              </a:rPr>
              <a:t> un student </a:t>
            </a:r>
            <a:r>
              <a:rPr lang="en-GB" sz="3100" b="1" dirty="0" err="1">
                <a:solidFill>
                  <a:srgbClr val="00465A"/>
                </a:solidFill>
                <a:latin typeface="Calibri"/>
                <a:ea typeface="+mn-ea"/>
                <a:cs typeface="Arial" pitchFamily="34"/>
              </a:rPr>
              <a:t>responsabil</a:t>
            </a:r>
            <a:r>
              <a:rPr lang="en-GB" sz="3100" b="1" dirty="0">
                <a:solidFill>
                  <a:srgbClr val="00465A"/>
                </a:solidFill>
                <a:latin typeface="Calibri"/>
                <a:ea typeface="+mn-ea"/>
                <a:cs typeface="Arial" pitchFamily="34"/>
              </a:rPr>
              <a:t> </a:t>
            </a:r>
            <a:r>
              <a:rPr lang="en-GB" sz="3100" b="1" dirty="0" err="1">
                <a:solidFill>
                  <a:srgbClr val="00465A"/>
                </a:solidFill>
                <a:latin typeface="Calibri"/>
                <a:ea typeface="+mn-ea"/>
                <a:cs typeface="Arial" pitchFamily="34"/>
              </a:rPr>
              <a:t>și</a:t>
            </a:r>
            <a:r>
              <a:rPr lang="en-GB" sz="3100" b="1" dirty="0">
                <a:solidFill>
                  <a:srgbClr val="00465A"/>
                </a:solidFill>
                <a:latin typeface="Calibri"/>
                <a:ea typeface="+mn-ea"/>
                <a:cs typeface="Arial" pitchFamily="34"/>
              </a:rPr>
              <a:t> </a:t>
            </a:r>
            <a:r>
              <a:rPr lang="en-GB" sz="3100" b="1" dirty="0" err="1">
                <a:solidFill>
                  <a:srgbClr val="00465A"/>
                </a:solidFill>
                <a:latin typeface="Calibri"/>
                <a:ea typeface="+mn-ea"/>
                <a:cs typeface="Arial" pitchFamily="34"/>
              </a:rPr>
              <a:t>dornic</a:t>
            </a:r>
            <a:r>
              <a:rPr lang="en-GB" sz="3100" b="1" dirty="0">
                <a:solidFill>
                  <a:srgbClr val="00465A"/>
                </a:solidFill>
                <a:latin typeface="Calibri"/>
                <a:ea typeface="+mn-ea"/>
                <a:cs typeface="Arial" pitchFamily="34"/>
              </a:rPr>
              <a:t> </a:t>
            </a:r>
            <a:r>
              <a:rPr lang="en-GB" sz="3100" b="1" dirty="0" err="1">
                <a:solidFill>
                  <a:srgbClr val="00465A"/>
                </a:solidFill>
                <a:latin typeface="Calibri"/>
                <a:ea typeface="+mn-ea"/>
                <a:cs typeface="Arial" pitchFamily="34"/>
              </a:rPr>
              <a:t>să</a:t>
            </a:r>
            <a:r>
              <a:rPr lang="en-GB" sz="3100" b="1" dirty="0">
                <a:solidFill>
                  <a:srgbClr val="00465A"/>
                </a:solidFill>
                <a:latin typeface="Calibri"/>
                <a:ea typeface="+mn-ea"/>
                <a:cs typeface="Arial" pitchFamily="34"/>
              </a:rPr>
              <a:t> </a:t>
            </a:r>
            <a:r>
              <a:rPr lang="en-GB" sz="3100" b="1" dirty="0" err="1">
                <a:solidFill>
                  <a:srgbClr val="00465A"/>
                </a:solidFill>
                <a:latin typeface="Calibri"/>
                <a:ea typeface="+mn-ea"/>
                <a:cs typeface="Arial" pitchFamily="34"/>
              </a:rPr>
              <a:t>învețe</a:t>
            </a:r>
            <a:r>
              <a:rPr lang="en-GB" sz="3100" b="1" dirty="0">
                <a:solidFill>
                  <a:srgbClr val="00465A"/>
                </a:solidFill>
                <a:latin typeface="Calibri"/>
                <a:ea typeface="+mn-ea"/>
                <a:cs typeface="Arial" pitchFamily="34"/>
              </a:rPr>
              <a:t> </a:t>
            </a:r>
            <a:r>
              <a:rPr lang="en-GB" sz="3100" b="1" dirty="0" err="1">
                <a:solidFill>
                  <a:srgbClr val="00465A"/>
                </a:solidFill>
                <a:latin typeface="Calibri"/>
                <a:ea typeface="+mn-ea"/>
                <a:cs typeface="Arial" pitchFamily="34"/>
              </a:rPr>
              <a:t>pentru</a:t>
            </a:r>
            <a:r>
              <a:rPr lang="en-GB" sz="3100" b="1" dirty="0">
                <a:solidFill>
                  <a:srgbClr val="00465A"/>
                </a:solidFill>
                <a:latin typeface="Calibri"/>
                <a:ea typeface="+mn-ea"/>
                <a:cs typeface="Arial" pitchFamily="34"/>
              </a:rPr>
              <a:t> </a:t>
            </a:r>
            <a:r>
              <a:rPr lang="en-GB" sz="3100" b="1" dirty="0" err="1">
                <a:solidFill>
                  <a:srgbClr val="00465A"/>
                </a:solidFill>
                <a:latin typeface="Calibri"/>
                <a:ea typeface="+mn-ea"/>
                <a:cs typeface="Arial" pitchFamily="34"/>
              </a:rPr>
              <a:t>departamentele</a:t>
            </a:r>
            <a:r>
              <a:rPr lang="en-GB" sz="3100" b="1" dirty="0">
                <a:solidFill>
                  <a:srgbClr val="00465A"/>
                </a:solidFill>
                <a:latin typeface="Calibri"/>
                <a:ea typeface="+mn-ea"/>
                <a:cs typeface="Arial" pitchFamily="34"/>
              </a:rPr>
              <a:t>:</a:t>
            </a:r>
            <a:r>
              <a:rPr lang="en-US" sz="3100" b="1" dirty="0">
                <a:solidFill>
                  <a:srgbClr val="00465A"/>
                </a:solidFill>
                <a:latin typeface="Calibri"/>
                <a:ea typeface="+mn-ea"/>
                <a:cs typeface="Arial" pitchFamily="34"/>
              </a:rPr>
              <a:t/>
            </a:r>
            <a:br>
              <a:rPr lang="en-US" sz="3100" b="1" dirty="0">
                <a:solidFill>
                  <a:srgbClr val="00465A"/>
                </a:solidFill>
                <a:latin typeface="Calibri"/>
                <a:ea typeface="+mn-ea"/>
                <a:cs typeface="Arial" pitchFamily="34"/>
              </a:rPr>
            </a:br>
            <a:r>
              <a:rPr lang="en-US" sz="3100" b="1" dirty="0">
                <a:solidFill>
                  <a:srgbClr val="BFD732"/>
                </a:solidFill>
                <a:latin typeface="Calibri"/>
                <a:ea typeface="+mn-ea"/>
                <a:cs typeface="Arial" pitchFamily="34"/>
              </a:rPr>
              <a:t/>
            </a:r>
            <a:br>
              <a:rPr lang="en-US" sz="3100" b="1" dirty="0">
                <a:solidFill>
                  <a:srgbClr val="BFD732"/>
                </a:solidFill>
                <a:latin typeface="Calibri"/>
                <a:ea typeface="+mn-ea"/>
                <a:cs typeface="Arial" pitchFamily="34"/>
              </a:rPr>
            </a:br>
            <a:r>
              <a:rPr lang="en-US" sz="3100" b="1" dirty="0">
                <a:solidFill>
                  <a:srgbClr val="BFD732"/>
                </a:solidFill>
                <a:latin typeface="Calibri"/>
                <a:ea typeface="+mn-ea"/>
                <a:cs typeface="Arial" pitchFamily="34"/>
              </a:rPr>
              <a:t/>
            </a:r>
            <a:br>
              <a:rPr lang="en-US" sz="3100" b="1" dirty="0">
                <a:solidFill>
                  <a:srgbClr val="BFD732"/>
                </a:solidFill>
                <a:latin typeface="Calibri"/>
                <a:ea typeface="+mn-ea"/>
                <a:cs typeface="Arial" pitchFamily="34"/>
              </a:rPr>
            </a:br>
            <a:r>
              <a:rPr lang="en-US" sz="3100" b="1" dirty="0">
                <a:solidFill>
                  <a:srgbClr val="BFD732"/>
                </a:solidFill>
                <a:latin typeface="Calibri"/>
                <a:ea typeface="+mn-ea"/>
                <a:cs typeface="Arial" pitchFamily="34"/>
              </a:rPr>
              <a:t/>
            </a:r>
            <a:br>
              <a:rPr lang="en-US" sz="3100" b="1" dirty="0">
                <a:solidFill>
                  <a:srgbClr val="BFD732"/>
                </a:solidFill>
                <a:latin typeface="Calibri"/>
                <a:ea typeface="+mn-ea"/>
                <a:cs typeface="Arial" pitchFamily="34"/>
              </a:rPr>
            </a:br>
            <a:r>
              <a:rPr lang="en-US" sz="3100" b="1" dirty="0">
                <a:solidFill>
                  <a:srgbClr val="BFD732"/>
                </a:solidFill>
                <a:latin typeface="Calibri"/>
                <a:ea typeface="+mn-ea"/>
                <a:cs typeface="Arial" pitchFamily="34"/>
              </a:rPr>
              <a:t/>
            </a:r>
            <a:br>
              <a:rPr lang="en-US" sz="3100" b="1" dirty="0">
                <a:solidFill>
                  <a:srgbClr val="BFD732"/>
                </a:solidFill>
                <a:latin typeface="Calibri"/>
                <a:ea typeface="+mn-ea"/>
                <a:cs typeface="Arial" pitchFamily="34"/>
              </a:rPr>
            </a:br>
            <a:r>
              <a:rPr lang="en-US" sz="3100" b="1" dirty="0">
                <a:solidFill>
                  <a:srgbClr val="BFD732"/>
                </a:solidFill>
                <a:latin typeface="Calibri"/>
                <a:ea typeface="+mn-ea"/>
                <a:cs typeface="Arial" pitchFamily="34"/>
              </a:rPr>
              <a:t/>
            </a:r>
            <a:br>
              <a:rPr lang="en-US" sz="3100" b="1" dirty="0">
                <a:solidFill>
                  <a:srgbClr val="BFD732"/>
                </a:solidFill>
                <a:latin typeface="Calibri"/>
                <a:ea typeface="+mn-ea"/>
                <a:cs typeface="Arial" pitchFamily="34"/>
              </a:rPr>
            </a:br>
            <a:endParaRPr lang="en-US" sz="3100" b="1" dirty="0">
              <a:solidFill>
                <a:srgbClr val="BFD732"/>
              </a:solidFill>
              <a:latin typeface="Calibri"/>
              <a:ea typeface="+mn-ea"/>
              <a:cs typeface="Arial" pitchFamily="34"/>
            </a:endParaRPr>
          </a:p>
        </p:txBody>
      </p:sp>
      <p:pic>
        <p:nvPicPr>
          <p:cNvPr id="13" name="Content Placeholder 12" descr="A picture containing text, device&#10;&#10;Description automatically generated">
            <a:extLst>
              <a:ext uri="{FF2B5EF4-FFF2-40B4-BE49-F238E27FC236}">
                <a16:creationId xmlns:a16="http://schemas.microsoft.com/office/drawing/2014/main" xmlns="" id="{3B396A37-6757-4D3D-82C2-35C4ED275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856" y="1923593"/>
            <a:ext cx="3768972" cy="1939390"/>
          </a:xfr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72A091EE-D632-4811-B80D-ABFDC1378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463" y="434577"/>
            <a:ext cx="3236337" cy="118665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A4D5217-C4A9-4BA0-B7A8-911676153456}"/>
              </a:ext>
            </a:extLst>
          </p:cNvPr>
          <p:cNvSpPr txBox="1"/>
          <p:nvPr/>
        </p:nvSpPr>
        <p:spPr>
          <a:xfrm>
            <a:off x="682639" y="3275310"/>
            <a:ext cx="8591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BFD732"/>
                </a:solidFill>
                <a:cs typeface="Arial" pitchFamily="34"/>
              </a:rPr>
              <a:t>Mentenanță</a:t>
            </a:r>
            <a:r>
              <a:rPr lang="en-GB" sz="2800" b="1" dirty="0">
                <a:solidFill>
                  <a:srgbClr val="BFD732"/>
                </a:solidFill>
                <a:cs typeface="Arial" pitchFamily="34"/>
              </a:rPr>
              <a:t>       </a:t>
            </a:r>
            <a:r>
              <a:rPr lang="en-GB" sz="2800" b="1" dirty="0" err="1">
                <a:solidFill>
                  <a:srgbClr val="BFD732"/>
                </a:solidFill>
                <a:cs typeface="Arial" pitchFamily="34"/>
              </a:rPr>
              <a:t>Inginerie</a:t>
            </a:r>
            <a:r>
              <a:rPr lang="en-GB" sz="2800" b="1" dirty="0">
                <a:solidFill>
                  <a:srgbClr val="BFD732"/>
                </a:solidFill>
                <a:cs typeface="Arial" pitchFamily="34"/>
              </a:rPr>
              <a:t>      </a:t>
            </a:r>
            <a:r>
              <a:rPr lang="en-GB" sz="2800" b="1" dirty="0" err="1">
                <a:solidFill>
                  <a:srgbClr val="BFD732"/>
                </a:solidFill>
                <a:cs typeface="Arial" pitchFamily="34"/>
              </a:rPr>
              <a:t>Producție</a:t>
            </a:r>
            <a:r>
              <a:rPr lang="en-GB" sz="2800" b="1" dirty="0">
                <a:solidFill>
                  <a:srgbClr val="BFD732"/>
                </a:solidFill>
                <a:cs typeface="Arial" pitchFamily="34"/>
              </a:rPr>
              <a:t>       </a:t>
            </a:r>
            <a:r>
              <a:rPr lang="en-GB" sz="2800" b="1" dirty="0" err="1">
                <a:solidFill>
                  <a:srgbClr val="BFD732"/>
                </a:solidFill>
                <a:cs typeface="Arial" pitchFamily="34"/>
              </a:rPr>
              <a:t>Financiar</a:t>
            </a:r>
            <a:r>
              <a:rPr lang="en-GB" sz="2800" b="1" dirty="0">
                <a:solidFill>
                  <a:srgbClr val="BFD732"/>
                </a:solidFill>
                <a:cs typeface="Arial" pitchFamily="34"/>
              </a:rPr>
              <a:t>    </a:t>
            </a:r>
            <a:r>
              <a:rPr lang="en-GB" sz="2800" b="1" dirty="0" err="1">
                <a:solidFill>
                  <a:srgbClr val="BFD732"/>
                </a:solidFill>
                <a:cs typeface="Arial" pitchFamily="34"/>
              </a:rPr>
              <a:t>Resurse</a:t>
            </a:r>
            <a:r>
              <a:rPr lang="en-GB" sz="2800" b="1" dirty="0">
                <a:solidFill>
                  <a:srgbClr val="BFD732"/>
                </a:solidFill>
                <a:cs typeface="Arial" pitchFamily="34"/>
              </a:rPr>
              <a:t> </a:t>
            </a:r>
            <a:r>
              <a:rPr lang="en-GB" sz="2800" b="1" dirty="0" err="1">
                <a:solidFill>
                  <a:srgbClr val="BFD732"/>
                </a:solidFill>
                <a:cs typeface="Arial" pitchFamily="34"/>
              </a:rPr>
              <a:t>Umane</a:t>
            </a:r>
            <a:r>
              <a:rPr lang="en-GB" sz="2800" b="1" dirty="0">
                <a:solidFill>
                  <a:srgbClr val="BFD732"/>
                </a:solidFill>
                <a:cs typeface="Arial" pitchFamily="34"/>
              </a:rPr>
              <a:t>      </a:t>
            </a:r>
            <a:r>
              <a:rPr lang="en-US" sz="2800" b="1" dirty="0">
                <a:solidFill>
                  <a:srgbClr val="00465A"/>
                </a:solidFill>
                <a:cs typeface="Arial" pitchFamily="34"/>
              </a:rPr>
              <a:t> </a:t>
            </a:r>
            <a:r>
              <a:rPr lang="en-GB" sz="2800" b="1" dirty="0" err="1">
                <a:solidFill>
                  <a:srgbClr val="BFD732"/>
                </a:solidFill>
                <a:cs typeface="Arial" pitchFamily="34"/>
              </a:rPr>
              <a:t>Calitate</a:t>
            </a:r>
            <a:r>
              <a:rPr lang="en-GB" sz="2800" b="1" dirty="0">
                <a:solidFill>
                  <a:srgbClr val="BFD732"/>
                </a:solidFill>
                <a:cs typeface="Arial" pitchFamily="34"/>
              </a:rPr>
              <a:t>       HSE&amp;E      </a:t>
            </a:r>
            <a:r>
              <a:rPr lang="en-US" sz="2800" b="1" dirty="0">
                <a:solidFill>
                  <a:srgbClr val="BFD732"/>
                </a:solidFill>
                <a:cs typeface="Arial" pitchFamily="34"/>
              </a:rPr>
              <a:t> </a:t>
            </a:r>
            <a:r>
              <a:rPr lang="en-GB" sz="2800" b="1" dirty="0">
                <a:solidFill>
                  <a:srgbClr val="BFD732"/>
                </a:solidFill>
                <a:cs typeface="Arial" pitchFamily="34"/>
              </a:rPr>
              <a:t>IT       </a:t>
            </a:r>
            <a:r>
              <a:rPr lang="en-GB" sz="2800" b="1" dirty="0" err="1">
                <a:solidFill>
                  <a:srgbClr val="BFD732"/>
                </a:solidFill>
                <a:cs typeface="Arial" pitchFamily="34"/>
              </a:rPr>
              <a:t>Logistică</a:t>
            </a:r>
            <a:r>
              <a:rPr lang="en-US" sz="2800" b="1" dirty="0">
                <a:solidFill>
                  <a:srgbClr val="BFD732"/>
                </a:solidFill>
                <a:cs typeface="Arial" pitchFamily="34"/>
              </a:rPr>
              <a:t/>
            </a:r>
            <a:br>
              <a:rPr lang="en-US" sz="2800" b="1" dirty="0">
                <a:solidFill>
                  <a:srgbClr val="BFD732"/>
                </a:solidFill>
                <a:cs typeface="Arial" pitchFamily="34"/>
              </a:rPr>
            </a:br>
            <a:r>
              <a:rPr lang="en-US" sz="2800" b="1" dirty="0">
                <a:solidFill>
                  <a:srgbClr val="BFD732"/>
                </a:solidFill>
                <a:cs typeface="Arial" pitchFamily="34"/>
              </a:rPr>
              <a:t> </a:t>
            </a:r>
            <a:endParaRPr lang="en-US" sz="28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53541193-59DA-4176-9F55-BE3C4E27B290}"/>
              </a:ext>
            </a:extLst>
          </p:cNvPr>
          <p:cNvSpPr/>
          <p:nvPr/>
        </p:nvSpPr>
        <p:spPr>
          <a:xfrm>
            <a:off x="483797" y="3454551"/>
            <a:ext cx="252089" cy="277458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D6DE2AAE-4C49-45F6-A007-E36E784A5A4F}"/>
              </a:ext>
            </a:extLst>
          </p:cNvPr>
          <p:cNvSpPr/>
          <p:nvPr/>
        </p:nvSpPr>
        <p:spPr>
          <a:xfrm>
            <a:off x="2833132" y="3445645"/>
            <a:ext cx="252089" cy="277458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A2311D67-790B-4B81-A301-910746E56410}"/>
              </a:ext>
            </a:extLst>
          </p:cNvPr>
          <p:cNvSpPr/>
          <p:nvPr/>
        </p:nvSpPr>
        <p:spPr>
          <a:xfrm>
            <a:off x="4604561" y="3454551"/>
            <a:ext cx="252089" cy="277458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A677C2FD-5DAD-4A70-8F99-8D0796DF4B20}"/>
              </a:ext>
            </a:extLst>
          </p:cNvPr>
          <p:cNvSpPr/>
          <p:nvPr/>
        </p:nvSpPr>
        <p:spPr>
          <a:xfrm>
            <a:off x="6573887" y="3454551"/>
            <a:ext cx="252089" cy="277458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36220014-EF69-4047-9752-D9C474A808BA}"/>
              </a:ext>
            </a:extLst>
          </p:cNvPr>
          <p:cNvSpPr/>
          <p:nvPr/>
        </p:nvSpPr>
        <p:spPr>
          <a:xfrm>
            <a:off x="483413" y="3877670"/>
            <a:ext cx="252089" cy="277458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EC7B5E83-A0F9-4200-9888-00E486A38C67}"/>
              </a:ext>
            </a:extLst>
          </p:cNvPr>
          <p:cNvSpPr/>
          <p:nvPr/>
        </p:nvSpPr>
        <p:spPr>
          <a:xfrm>
            <a:off x="3296271" y="3812732"/>
            <a:ext cx="252089" cy="277458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275596E6-897D-4DC3-BA48-BD696F5FEDED}"/>
              </a:ext>
            </a:extLst>
          </p:cNvPr>
          <p:cNvSpPr/>
          <p:nvPr/>
        </p:nvSpPr>
        <p:spPr>
          <a:xfrm>
            <a:off x="5046795" y="3821585"/>
            <a:ext cx="252089" cy="277458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C4EB3138-47D5-4557-A953-14006BAEE2BB}"/>
              </a:ext>
            </a:extLst>
          </p:cNvPr>
          <p:cNvSpPr/>
          <p:nvPr/>
        </p:nvSpPr>
        <p:spPr>
          <a:xfrm>
            <a:off x="6531319" y="3829955"/>
            <a:ext cx="252089" cy="277458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1A2E974B-DDD2-4878-8037-8CC2BAA8F8E9}"/>
              </a:ext>
            </a:extLst>
          </p:cNvPr>
          <p:cNvSpPr/>
          <p:nvPr/>
        </p:nvSpPr>
        <p:spPr>
          <a:xfrm>
            <a:off x="7392335" y="3829955"/>
            <a:ext cx="252089" cy="277458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7B7725B-9F4F-4B40-BB77-27CE31E811FB}"/>
              </a:ext>
            </a:extLst>
          </p:cNvPr>
          <p:cNvSpPr txBox="1"/>
          <p:nvPr/>
        </p:nvSpPr>
        <p:spPr>
          <a:xfrm>
            <a:off x="83127" y="4386113"/>
            <a:ext cx="12017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err="1">
                <a:solidFill>
                  <a:srgbClr val="00465A"/>
                </a:solidFill>
                <a:cs typeface="Arial" pitchFamily="34"/>
              </a:rPr>
              <a:t>Stagiul</a:t>
            </a:r>
            <a:r>
              <a:rPr lang="en-US" sz="2400" b="1" dirty="0">
                <a:solidFill>
                  <a:srgbClr val="00465A"/>
                </a:solidFill>
                <a:cs typeface="Arial" pitchFamily="34"/>
              </a:rPr>
              <a:t> </a:t>
            </a:r>
            <a:r>
              <a:rPr lang="en-US" sz="2400" b="1" dirty="0" err="1">
                <a:solidFill>
                  <a:srgbClr val="00465A"/>
                </a:solidFill>
                <a:cs typeface="Arial" pitchFamily="34"/>
              </a:rPr>
              <a:t>este</a:t>
            </a:r>
            <a:r>
              <a:rPr lang="en-US" sz="2400" b="1" dirty="0">
                <a:solidFill>
                  <a:srgbClr val="00465A"/>
                </a:solidFill>
                <a:cs typeface="Arial" pitchFamily="34"/>
              </a:rPr>
              <a:t> </a:t>
            </a:r>
            <a:r>
              <a:rPr lang="en-US" sz="2400" b="1" dirty="0" err="1">
                <a:solidFill>
                  <a:srgbClr val="00465A"/>
                </a:solidFill>
                <a:cs typeface="Arial" pitchFamily="34"/>
              </a:rPr>
              <a:t>plătit</a:t>
            </a:r>
            <a:r>
              <a:rPr lang="en-US" sz="2400" b="1" dirty="0">
                <a:solidFill>
                  <a:srgbClr val="00465A"/>
                </a:solidFill>
                <a:cs typeface="Arial" pitchFamily="34"/>
              </a:rPr>
              <a:t>                                                                 - </a:t>
            </a:r>
            <a:r>
              <a:rPr lang="en-US" sz="2400" b="1" dirty="0" err="1">
                <a:solidFill>
                  <a:srgbClr val="00465A"/>
                </a:solidFill>
                <a:cs typeface="Arial" pitchFamily="34"/>
              </a:rPr>
              <a:t>Durată</a:t>
            </a:r>
            <a:r>
              <a:rPr lang="en-US" sz="2400" b="1" dirty="0">
                <a:solidFill>
                  <a:srgbClr val="00465A"/>
                </a:solidFill>
                <a:cs typeface="Arial" pitchFamily="34"/>
              </a:rPr>
              <a:t>: 6 </a:t>
            </a:r>
            <a:r>
              <a:rPr lang="en-US" sz="2400" b="1" dirty="0" err="1">
                <a:solidFill>
                  <a:srgbClr val="00465A"/>
                </a:solidFill>
                <a:cs typeface="Arial" pitchFamily="34"/>
              </a:rPr>
              <a:t>luni</a:t>
            </a:r>
            <a:r>
              <a:rPr lang="en-US" sz="2400" b="1" dirty="0">
                <a:solidFill>
                  <a:srgbClr val="00465A"/>
                </a:solidFill>
                <a:cs typeface="Arial" pitchFamily="34"/>
              </a:rPr>
              <a:t>   </a:t>
            </a:r>
          </a:p>
          <a:p>
            <a:pPr marL="342900" indent="-342900">
              <a:buFontTx/>
              <a:buChar char="-"/>
            </a:pPr>
            <a:r>
              <a:rPr lang="en-US" sz="2400" b="1" dirty="0" err="1">
                <a:solidFill>
                  <a:srgbClr val="00465A"/>
                </a:solidFill>
                <a:cs typeface="Arial" pitchFamily="34"/>
              </a:rPr>
              <a:t>Programul</a:t>
            </a:r>
            <a:r>
              <a:rPr lang="en-US" sz="2400" b="1" dirty="0">
                <a:solidFill>
                  <a:srgbClr val="00465A"/>
                </a:solidFill>
                <a:cs typeface="Arial" pitchFamily="34"/>
              </a:rPr>
              <a:t> </a:t>
            </a:r>
            <a:r>
              <a:rPr lang="en-US" sz="2400" b="1" dirty="0" err="1">
                <a:solidFill>
                  <a:srgbClr val="00465A"/>
                </a:solidFill>
                <a:cs typeface="Arial" pitchFamily="34"/>
              </a:rPr>
              <a:t>este</a:t>
            </a:r>
            <a:r>
              <a:rPr lang="en-US" sz="2400" b="1" dirty="0">
                <a:solidFill>
                  <a:srgbClr val="00465A"/>
                </a:solidFill>
                <a:cs typeface="Arial" pitchFamily="34"/>
              </a:rPr>
              <a:t> de 6 ore/</a:t>
            </a:r>
            <a:r>
              <a:rPr lang="en-US" sz="2400" b="1" dirty="0" err="1">
                <a:solidFill>
                  <a:srgbClr val="00465A"/>
                </a:solidFill>
                <a:cs typeface="Arial" pitchFamily="34"/>
              </a:rPr>
              <a:t>zi</a:t>
            </a:r>
            <a:r>
              <a:rPr lang="en-US" sz="2400" b="1" dirty="0">
                <a:solidFill>
                  <a:srgbClr val="00465A"/>
                </a:solidFill>
                <a:cs typeface="Arial" pitchFamily="34"/>
              </a:rPr>
              <a:t> (08:00 – 14:00)                    - </a:t>
            </a:r>
            <a:r>
              <a:rPr lang="en-US" sz="2400" b="1" dirty="0" err="1">
                <a:solidFill>
                  <a:srgbClr val="00465A"/>
                </a:solidFill>
                <a:cs typeface="Arial" pitchFamily="34"/>
              </a:rPr>
              <a:t>Asigurăm</a:t>
            </a:r>
            <a:r>
              <a:rPr lang="en-US" sz="2400" b="1" dirty="0">
                <a:solidFill>
                  <a:srgbClr val="00465A"/>
                </a:solidFill>
                <a:cs typeface="Arial" pitchFamily="34"/>
              </a:rPr>
              <a:t> </a:t>
            </a:r>
            <a:r>
              <a:rPr lang="en-US" sz="2400" b="1" dirty="0" err="1">
                <a:solidFill>
                  <a:srgbClr val="00465A"/>
                </a:solidFill>
                <a:cs typeface="Arial" pitchFamily="34"/>
              </a:rPr>
              <a:t>transportul</a:t>
            </a:r>
            <a:endParaRPr lang="en-US" sz="2400" b="1" dirty="0">
              <a:solidFill>
                <a:srgbClr val="00465A"/>
              </a:solidFill>
              <a:cs typeface="Arial" pitchFamily="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954047C-C2EC-4B5D-9A5F-3059F24CA44B}"/>
              </a:ext>
            </a:extLst>
          </p:cNvPr>
          <p:cNvSpPr txBox="1"/>
          <p:nvPr/>
        </p:nvSpPr>
        <p:spPr>
          <a:xfrm>
            <a:off x="2291690" y="5437268"/>
            <a:ext cx="6840682" cy="892552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00465A"/>
                </a:solidFill>
                <a:cs typeface="Arial" pitchFamily="34"/>
              </a:rPr>
              <a:t>Ți</a:t>
            </a:r>
            <a:r>
              <a:rPr lang="en-GB" sz="2400" b="1" dirty="0">
                <a:solidFill>
                  <a:srgbClr val="00465A"/>
                </a:solidFill>
                <a:cs typeface="Arial" pitchFamily="34"/>
              </a:rPr>
              <a:t>-am </a:t>
            </a:r>
            <a:r>
              <a:rPr lang="en-GB" sz="2400" b="1" dirty="0" err="1">
                <a:solidFill>
                  <a:srgbClr val="00465A"/>
                </a:solidFill>
                <a:cs typeface="Arial" pitchFamily="34"/>
              </a:rPr>
              <a:t>stârnit</a:t>
            </a:r>
            <a:r>
              <a:rPr lang="en-GB" sz="2400" b="1" dirty="0">
                <a:solidFill>
                  <a:srgbClr val="00465A"/>
                </a:solidFill>
                <a:cs typeface="Arial" pitchFamily="34"/>
              </a:rPr>
              <a:t> </a:t>
            </a:r>
            <a:r>
              <a:rPr lang="en-GB" sz="2400" b="1" dirty="0" err="1">
                <a:solidFill>
                  <a:srgbClr val="00465A"/>
                </a:solidFill>
                <a:cs typeface="Arial" pitchFamily="34"/>
              </a:rPr>
              <a:t>curiozitatea</a:t>
            </a:r>
            <a:r>
              <a:rPr lang="en-GB" sz="2400" b="1" dirty="0">
                <a:solidFill>
                  <a:srgbClr val="00465A"/>
                </a:solidFill>
                <a:cs typeface="Arial" pitchFamily="34"/>
              </a:rPr>
              <a:t>? Click </a:t>
            </a:r>
            <a:r>
              <a:rPr lang="en-GB" sz="2400" b="1" dirty="0" err="1">
                <a:solidFill>
                  <a:srgbClr val="00465A"/>
                </a:solidFill>
                <a:cs typeface="Arial" pitchFamily="34"/>
              </a:rPr>
              <a:t>aici</a:t>
            </a:r>
            <a:r>
              <a:rPr lang="en-GB" sz="2400" b="1" dirty="0">
                <a:solidFill>
                  <a:srgbClr val="00465A"/>
                </a:solidFill>
                <a:cs typeface="Arial" pitchFamily="34"/>
              </a:rPr>
              <a:t> </a:t>
            </a:r>
            <a:r>
              <a:rPr lang="en-GB" sz="2400" b="1" dirty="0" err="1">
                <a:solidFill>
                  <a:srgbClr val="00465A"/>
                </a:solidFill>
                <a:cs typeface="Arial" pitchFamily="34"/>
              </a:rPr>
              <a:t>pentru</a:t>
            </a:r>
            <a:r>
              <a:rPr lang="en-GB" sz="2400" b="1" dirty="0">
                <a:solidFill>
                  <a:srgbClr val="00465A"/>
                </a:solidFill>
                <a:cs typeface="Arial" pitchFamily="34"/>
              </a:rPr>
              <a:t> </a:t>
            </a:r>
            <a:r>
              <a:rPr lang="en-GB" sz="2400" b="1" dirty="0" err="1">
                <a:solidFill>
                  <a:srgbClr val="00465A"/>
                </a:solidFill>
                <a:cs typeface="Arial" pitchFamily="34"/>
              </a:rPr>
              <a:t>înscriere</a:t>
            </a:r>
            <a:r>
              <a:rPr lang="en-GB" sz="2400" b="1" dirty="0">
                <a:solidFill>
                  <a:srgbClr val="00465A"/>
                </a:solidFill>
                <a:cs typeface="Arial" pitchFamily="34"/>
              </a:rPr>
              <a:t>: </a:t>
            </a:r>
            <a:r>
              <a:rPr lang="en-US" sz="2800" u="sng" dirty="0">
                <a:hlinkClick r:id="rId4"/>
              </a:rPr>
              <a:t>http://startyourcareer.ro/inscriere/</a:t>
            </a:r>
            <a:endParaRPr lang="en-US" dirty="0"/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xmlns="" id="{3B4038F8-2EEF-48A7-8607-CB6DDE5472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30"/>
          <a:stretch/>
        </p:blipFill>
        <p:spPr bwMode="auto">
          <a:xfrm>
            <a:off x="1154333" y="6515100"/>
            <a:ext cx="4945626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">
            <a:extLst>
              <a:ext uri="{FF2B5EF4-FFF2-40B4-BE49-F238E27FC236}">
                <a16:creationId xmlns:a16="http://schemas.microsoft.com/office/drawing/2014/main" xmlns="" id="{751F5892-C4C2-4C65-9C9F-01001E0F75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30"/>
          <a:stretch/>
        </p:blipFill>
        <p:spPr bwMode="auto">
          <a:xfrm>
            <a:off x="6092041" y="6515100"/>
            <a:ext cx="4945626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>
            <a:extLst>
              <a:ext uri="{FF2B5EF4-FFF2-40B4-BE49-F238E27FC236}">
                <a16:creationId xmlns:a16="http://schemas.microsoft.com/office/drawing/2014/main" xmlns="" id="{EDCFB648-9338-4661-842A-71953EAB61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30"/>
          <a:stretch/>
        </p:blipFill>
        <p:spPr bwMode="auto">
          <a:xfrm>
            <a:off x="0" y="18066"/>
            <a:ext cx="4945626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">
            <a:extLst>
              <a:ext uri="{FF2B5EF4-FFF2-40B4-BE49-F238E27FC236}">
                <a16:creationId xmlns:a16="http://schemas.microsoft.com/office/drawing/2014/main" xmlns="" id="{4258DBA2-DB76-41EB-B5D2-EF098E3CA4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30"/>
          <a:stretch/>
        </p:blipFill>
        <p:spPr bwMode="auto">
          <a:xfrm>
            <a:off x="4978634" y="20295"/>
            <a:ext cx="4945626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724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48256" y="1901952"/>
            <a:ext cx="5760720" cy="166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12" descr="A picture containing text, device&#10;&#10;Description automatically generated">
            <a:extLst>
              <a:ext uri="{FF2B5EF4-FFF2-40B4-BE49-F238E27FC236}">
                <a16:creationId xmlns:a16="http://schemas.microsoft.com/office/drawing/2014/main" xmlns="" id="{3B396A37-6757-4D3D-82C2-35C4ED275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752" y="1832153"/>
            <a:ext cx="3768972" cy="1939390"/>
          </a:xfrm>
        </p:spPr>
      </p:pic>
      <p:sp>
        <p:nvSpPr>
          <p:cNvPr id="5" name="TextBox 4"/>
          <p:cNvSpPr txBox="1"/>
          <p:nvPr/>
        </p:nvSpPr>
        <p:spPr>
          <a:xfrm>
            <a:off x="5623560" y="2478024"/>
            <a:ext cx="1984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 internship</a:t>
            </a:r>
          </a:p>
          <a:p>
            <a:r>
              <a:rPr lang="en-US" dirty="0" smtClean="0"/>
              <a:t>(Click pt. detalii 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967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61</Words>
  <Application>Microsoft Office PowerPoint</Application>
  <PresentationFormat>Custom</PresentationFormat>
  <Paragraphs>10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Adient Jimbolia https://www.adient.com/romania Video</vt:lpstr>
      <vt:lpstr>        Ești student și vrei să îți începi cariera învățând de la profesioniști?   Înscrie-te în programul nostru de internship!  Căutăm câte un student responsabil și dornic să învețe pentru departamentele:    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Adient Jimbolia</dc:title>
  <dc:creator>Ana-Maria-Mihaela</dc:creator>
  <cp:lastModifiedBy>Windows User</cp:lastModifiedBy>
  <cp:revision>26</cp:revision>
  <dcterms:created xsi:type="dcterms:W3CDTF">2021-01-05T12:32:16Z</dcterms:created>
  <dcterms:modified xsi:type="dcterms:W3CDTF">2021-01-06T08:32:02Z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d77c177-921f-4c67-aad2-9844fb8189cd_Enabled">
    <vt:lpwstr>true</vt:lpwstr>
  </property>
  <property fmtid="{D5CDD505-2E9C-101B-9397-08002B2CF9AE}" pid="3" name="MSIP_Label_dd77c177-921f-4c67-aad2-9844fb8189cd_SetDate">
    <vt:lpwstr>2021-01-05T14:05:26Z</vt:lpwstr>
  </property>
  <property fmtid="{D5CDD505-2E9C-101B-9397-08002B2CF9AE}" pid="4" name="MSIP_Label_dd77c177-921f-4c67-aad2-9844fb8189cd_Method">
    <vt:lpwstr>Standard</vt:lpwstr>
  </property>
  <property fmtid="{D5CDD505-2E9C-101B-9397-08002B2CF9AE}" pid="5" name="MSIP_Label_dd77c177-921f-4c67-aad2-9844fb8189cd_Name">
    <vt:lpwstr>dd77c177-921f-4c67-aad2-9844fb8189cd</vt:lpwstr>
  </property>
  <property fmtid="{D5CDD505-2E9C-101B-9397-08002B2CF9AE}" pid="6" name="MSIP_Label_dd77c177-921f-4c67-aad2-9844fb8189cd_SiteId">
    <vt:lpwstr>21f195bc-13e5-4339-82ea-ef8b8ecdd0a9</vt:lpwstr>
  </property>
  <property fmtid="{D5CDD505-2E9C-101B-9397-08002B2CF9AE}" pid="7" name="MSIP_Label_dd77c177-921f-4c67-aad2-9844fb8189cd_ActionId">
    <vt:lpwstr>3749d9b2-b4ed-418e-94fc-388e79b01a8f</vt:lpwstr>
  </property>
  <property fmtid="{D5CDD505-2E9C-101B-9397-08002B2CF9AE}" pid="8" name="MSIP_Label_dd77c177-921f-4c67-aad2-9844fb8189cd_ContentBits">
    <vt:lpwstr>2</vt:lpwstr>
  </property>
</Properties>
</file>