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38"/>
  </p:notesMasterIdLst>
  <p:handoutMasterIdLst>
    <p:handoutMasterId r:id="rId39"/>
  </p:handoutMasterIdLst>
  <p:sldIdLst>
    <p:sldId id="257" r:id="rId2"/>
    <p:sldId id="326" r:id="rId3"/>
    <p:sldId id="270" r:id="rId4"/>
    <p:sldId id="258" r:id="rId5"/>
    <p:sldId id="272" r:id="rId6"/>
    <p:sldId id="273" r:id="rId7"/>
    <p:sldId id="276" r:id="rId8"/>
    <p:sldId id="307" r:id="rId9"/>
    <p:sldId id="306" r:id="rId10"/>
    <p:sldId id="305" r:id="rId11"/>
    <p:sldId id="274" r:id="rId12"/>
    <p:sldId id="275" r:id="rId13"/>
    <p:sldId id="277" r:id="rId14"/>
    <p:sldId id="278" r:id="rId15"/>
    <p:sldId id="308" r:id="rId16"/>
    <p:sldId id="309" r:id="rId17"/>
    <p:sldId id="310" r:id="rId18"/>
    <p:sldId id="290" r:id="rId19"/>
    <p:sldId id="293" r:id="rId20"/>
    <p:sldId id="311" r:id="rId21"/>
    <p:sldId id="313" r:id="rId22"/>
    <p:sldId id="314" r:id="rId23"/>
    <p:sldId id="328" r:id="rId24"/>
    <p:sldId id="315" r:id="rId25"/>
    <p:sldId id="329" r:id="rId26"/>
    <p:sldId id="316" r:id="rId27"/>
    <p:sldId id="327" r:id="rId28"/>
    <p:sldId id="317" r:id="rId29"/>
    <p:sldId id="300" r:id="rId30"/>
    <p:sldId id="319" r:id="rId31"/>
    <p:sldId id="320" r:id="rId32"/>
    <p:sldId id="321" r:id="rId33"/>
    <p:sldId id="322" r:id="rId34"/>
    <p:sldId id="301" r:id="rId35"/>
    <p:sldId id="325" r:id="rId36"/>
    <p:sldId id="323" r:id="rId37"/>
  </p:sldIdLst>
  <p:sldSz cx="9144000" cy="6858000" type="screen4x3"/>
  <p:notesSz cx="6743700" cy="9906000"/>
  <p:defaultTex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00404"/>
    <a:srgbClr val="FFFF00"/>
    <a:srgbClr val="33CCCC"/>
    <a:srgbClr val="04B4FA"/>
    <a:srgbClr val="D9DD41"/>
    <a:srgbClr val="000099"/>
    <a:srgbClr val="6792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94710" autoAdjust="0"/>
  </p:normalViewPr>
  <p:slideViewPr>
    <p:cSldViewPr snapToGrid="0" showGuides="1">
      <p:cViewPr varScale="1">
        <p:scale>
          <a:sx n="70" d="100"/>
          <a:sy n="70" d="100"/>
        </p:scale>
        <p:origin x="1380" y="72"/>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9525"/>
            <a:ext cx="2922588" cy="465138"/>
          </a:xfrm>
          <a:prstGeom prst="rect">
            <a:avLst/>
          </a:prstGeom>
          <a:noFill/>
          <a:ln w="9525">
            <a:noFill/>
            <a:miter lim="800000"/>
            <a:headEnd/>
            <a:tailEnd/>
          </a:ln>
          <a:effectLst/>
        </p:spPr>
        <p:txBody>
          <a:bodyPr vert="horz" wrap="square" lIns="18894" tIns="0" rIns="18894" bIns="0" numCol="1" anchor="t" anchorCtr="0" compatLnSpc="1">
            <a:prstTxWarp prst="textNoShape">
              <a:avLst/>
            </a:prstTxWarp>
          </a:bodyPr>
          <a:lstStyle>
            <a:lvl1pPr defTabSz="906463">
              <a:spcBef>
                <a:spcPct val="0"/>
              </a:spcBef>
              <a:buClrTx/>
              <a:buSzTx/>
              <a:buFontTx/>
              <a:buNone/>
              <a:defRPr sz="1000" i="1">
                <a:effectLst/>
                <a:latin typeface="Arial" charset="0"/>
              </a:defRPr>
            </a:lvl1pPr>
          </a:lstStyle>
          <a:p>
            <a:pPr>
              <a:defRPr/>
            </a:pPr>
            <a:endParaRPr lang="de-DE"/>
          </a:p>
        </p:txBody>
      </p:sp>
      <p:sp>
        <p:nvSpPr>
          <p:cNvPr id="3075" name="Rectangle 3"/>
          <p:cNvSpPr>
            <a:spLocks noGrp="1" noChangeArrowheads="1"/>
          </p:cNvSpPr>
          <p:nvPr>
            <p:ph type="dt" sz="quarter" idx="1"/>
          </p:nvPr>
        </p:nvSpPr>
        <p:spPr bwMode="auto">
          <a:xfrm>
            <a:off x="3821113" y="9525"/>
            <a:ext cx="2922587" cy="465138"/>
          </a:xfrm>
          <a:prstGeom prst="rect">
            <a:avLst/>
          </a:prstGeom>
          <a:noFill/>
          <a:ln w="9525">
            <a:noFill/>
            <a:miter lim="800000"/>
            <a:headEnd/>
            <a:tailEnd/>
          </a:ln>
          <a:effectLst/>
        </p:spPr>
        <p:txBody>
          <a:bodyPr vert="horz" wrap="square" lIns="18894" tIns="0" rIns="18894" bIns="0" numCol="1" anchor="t" anchorCtr="0" compatLnSpc="1">
            <a:prstTxWarp prst="textNoShape">
              <a:avLst/>
            </a:prstTxWarp>
          </a:bodyPr>
          <a:lstStyle>
            <a:lvl1pPr algn="r" defTabSz="906463">
              <a:spcBef>
                <a:spcPct val="0"/>
              </a:spcBef>
              <a:buClrTx/>
              <a:buSzTx/>
              <a:buFontTx/>
              <a:buNone/>
              <a:defRPr sz="1000" i="1">
                <a:effectLst/>
                <a:latin typeface="Arial" charset="0"/>
              </a:defRPr>
            </a:lvl1pPr>
          </a:lstStyle>
          <a:p>
            <a:pPr>
              <a:defRPr/>
            </a:pPr>
            <a:endParaRPr lang="de-DE"/>
          </a:p>
        </p:txBody>
      </p:sp>
      <p:sp>
        <p:nvSpPr>
          <p:cNvPr id="3076" name="Rectangle 4"/>
          <p:cNvSpPr>
            <a:spLocks noGrp="1" noChangeArrowheads="1"/>
          </p:cNvSpPr>
          <p:nvPr>
            <p:ph type="ftr" sz="quarter" idx="2"/>
          </p:nvPr>
        </p:nvSpPr>
        <p:spPr bwMode="auto">
          <a:xfrm>
            <a:off x="0" y="9429750"/>
            <a:ext cx="2922588" cy="465138"/>
          </a:xfrm>
          <a:prstGeom prst="rect">
            <a:avLst/>
          </a:prstGeom>
          <a:noFill/>
          <a:ln w="9525">
            <a:noFill/>
            <a:miter lim="800000"/>
            <a:headEnd/>
            <a:tailEnd/>
          </a:ln>
          <a:effectLst/>
        </p:spPr>
        <p:txBody>
          <a:bodyPr vert="horz" wrap="square" lIns="18894" tIns="0" rIns="18894" bIns="0" numCol="1" anchor="b" anchorCtr="0" compatLnSpc="1">
            <a:prstTxWarp prst="textNoShape">
              <a:avLst/>
            </a:prstTxWarp>
          </a:bodyPr>
          <a:lstStyle>
            <a:lvl1pPr defTabSz="906463">
              <a:spcBef>
                <a:spcPct val="0"/>
              </a:spcBef>
              <a:buClrTx/>
              <a:buSzTx/>
              <a:buFontTx/>
              <a:buNone/>
              <a:defRPr sz="1000" i="1">
                <a:effectLst/>
                <a:latin typeface="Arial" charset="0"/>
              </a:defRPr>
            </a:lvl1pPr>
          </a:lstStyle>
          <a:p>
            <a:pPr>
              <a:defRPr/>
            </a:pPr>
            <a:endParaRPr lang="de-DE"/>
          </a:p>
        </p:txBody>
      </p:sp>
      <p:sp>
        <p:nvSpPr>
          <p:cNvPr id="3077" name="Rectangle 5"/>
          <p:cNvSpPr>
            <a:spLocks noGrp="1" noChangeArrowheads="1"/>
          </p:cNvSpPr>
          <p:nvPr>
            <p:ph type="sldNum" sz="quarter" idx="3"/>
          </p:nvPr>
        </p:nvSpPr>
        <p:spPr bwMode="auto">
          <a:xfrm>
            <a:off x="3821113" y="9429750"/>
            <a:ext cx="2922587" cy="465138"/>
          </a:xfrm>
          <a:prstGeom prst="rect">
            <a:avLst/>
          </a:prstGeom>
          <a:noFill/>
          <a:ln w="9525">
            <a:noFill/>
            <a:miter lim="800000"/>
            <a:headEnd/>
            <a:tailEnd/>
          </a:ln>
          <a:effectLst/>
        </p:spPr>
        <p:txBody>
          <a:bodyPr vert="horz" wrap="square" lIns="18894" tIns="0" rIns="18894" bIns="0" numCol="1" anchor="b" anchorCtr="0" compatLnSpc="1">
            <a:prstTxWarp prst="textNoShape">
              <a:avLst/>
            </a:prstTxWarp>
          </a:bodyPr>
          <a:lstStyle>
            <a:lvl1pPr algn="r" defTabSz="906463">
              <a:spcBef>
                <a:spcPct val="0"/>
              </a:spcBef>
              <a:buClrTx/>
              <a:buSzTx/>
              <a:buFontTx/>
              <a:buNone/>
              <a:defRPr sz="1000" i="1" smtClean="0">
                <a:effectLst/>
                <a:latin typeface="Arial" panose="020B0604020202020204" pitchFamily="34" charset="0"/>
              </a:defRPr>
            </a:lvl1pPr>
          </a:lstStyle>
          <a:p>
            <a:pPr>
              <a:defRPr/>
            </a:pPr>
            <a:fld id="{9815783D-E311-494E-8A96-5D35D0B51437}" type="slidenum">
              <a:rPr lang="de-DE" altLang="en-US"/>
              <a:pPr>
                <a:defRPr/>
              </a:pPr>
              <a:t>‹#›</a:t>
            </a:fld>
            <a:endParaRPr lang="de-DE" altLang="en-US"/>
          </a:p>
        </p:txBody>
      </p:sp>
    </p:spTree>
    <p:extLst>
      <p:ext uri="{BB962C8B-B14F-4D97-AF65-F5344CB8AC3E}">
        <p14:creationId xmlns:p14="http://schemas.microsoft.com/office/powerpoint/2010/main" val="1024696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9525"/>
            <a:ext cx="2922588" cy="465138"/>
          </a:xfrm>
          <a:prstGeom prst="rect">
            <a:avLst/>
          </a:prstGeom>
          <a:noFill/>
          <a:ln w="9525">
            <a:noFill/>
            <a:miter lim="800000"/>
            <a:headEnd/>
            <a:tailEnd/>
          </a:ln>
          <a:effectLst/>
        </p:spPr>
        <p:txBody>
          <a:bodyPr vert="horz" wrap="square" lIns="18894" tIns="0" rIns="18894" bIns="0" numCol="1" anchor="t" anchorCtr="0" compatLnSpc="1">
            <a:prstTxWarp prst="textNoShape">
              <a:avLst/>
            </a:prstTxWarp>
          </a:bodyPr>
          <a:lstStyle>
            <a:lvl1pPr defTabSz="755650">
              <a:spcBef>
                <a:spcPct val="0"/>
              </a:spcBef>
              <a:buClrTx/>
              <a:buSzTx/>
              <a:buFontTx/>
              <a:buNone/>
              <a:defRPr sz="1000" i="1">
                <a:effectLst/>
              </a:defRPr>
            </a:lvl1pPr>
          </a:lstStyle>
          <a:p>
            <a:pPr>
              <a:defRPr/>
            </a:pPr>
            <a:endParaRPr lang="de-DE"/>
          </a:p>
        </p:txBody>
      </p:sp>
      <p:sp>
        <p:nvSpPr>
          <p:cNvPr id="2051" name="Rectangle 3"/>
          <p:cNvSpPr>
            <a:spLocks noGrp="1" noChangeArrowheads="1"/>
          </p:cNvSpPr>
          <p:nvPr>
            <p:ph type="dt" idx="1"/>
          </p:nvPr>
        </p:nvSpPr>
        <p:spPr bwMode="auto">
          <a:xfrm>
            <a:off x="3821113" y="9525"/>
            <a:ext cx="2922587" cy="465138"/>
          </a:xfrm>
          <a:prstGeom prst="rect">
            <a:avLst/>
          </a:prstGeom>
          <a:noFill/>
          <a:ln w="9525">
            <a:noFill/>
            <a:miter lim="800000"/>
            <a:headEnd/>
            <a:tailEnd/>
          </a:ln>
          <a:effectLst/>
        </p:spPr>
        <p:txBody>
          <a:bodyPr vert="horz" wrap="square" lIns="18894" tIns="0" rIns="18894" bIns="0" numCol="1" anchor="t" anchorCtr="0" compatLnSpc="1">
            <a:prstTxWarp prst="textNoShape">
              <a:avLst/>
            </a:prstTxWarp>
          </a:bodyPr>
          <a:lstStyle>
            <a:lvl1pPr algn="r" defTabSz="755650">
              <a:spcBef>
                <a:spcPct val="0"/>
              </a:spcBef>
              <a:buClrTx/>
              <a:buSzTx/>
              <a:buFontTx/>
              <a:buNone/>
              <a:defRPr sz="1000" i="1">
                <a:effectLst/>
              </a:defRPr>
            </a:lvl1pPr>
          </a:lstStyle>
          <a:p>
            <a:pPr>
              <a:defRPr/>
            </a:pPr>
            <a:endParaRPr lang="de-DE"/>
          </a:p>
        </p:txBody>
      </p:sp>
      <p:sp>
        <p:nvSpPr>
          <p:cNvPr id="2052" name="Rectangle 4"/>
          <p:cNvSpPr>
            <a:spLocks noGrp="1" noChangeArrowheads="1"/>
          </p:cNvSpPr>
          <p:nvPr>
            <p:ph type="ftr" sz="quarter" idx="4"/>
          </p:nvPr>
        </p:nvSpPr>
        <p:spPr bwMode="auto">
          <a:xfrm>
            <a:off x="0" y="9429750"/>
            <a:ext cx="2922588" cy="465138"/>
          </a:xfrm>
          <a:prstGeom prst="rect">
            <a:avLst/>
          </a:prstGeom>
          <a:noFill/>
          <a:ln w="9525">
            <a:noFill/>
            <a:miter lim="800000"/>
            <a:headEnd/>
            <a:tailEnd/>
          </a:ln>
          <a:effectLst/>
        </p:spPr>
        <p:txBody>
          <a:bodyPr vert="horz" wrap="square" lIns="18894" tIns="0" rIns="18894" bIns="0" numCol="1" anchor="b" anchorCtr="0" compatLnSpc="1">
            <a:prstTxWarp prst="textNoShape">
              <a:avLst/>
            </a:prstTxWarp>
          </a:bodyPr>
          <a:lstStyle>
            <a:lvl1pPr defTabSz="755650">
              <a:spcBef>
                <a:spcPct val="0"/>
              </a:spcBef>
              <a:buClrTx/>
              <a:buSzTx/>
              <a:buFontTx/>
              <a:buNone/>
              <a:defRPr sz="1000" i="1">
                <a:effectLst/>
              </a:defRPr>
            </a:lvl1pPr>
          </a:lstStyle>
          <a:p>
            <a:pPr>
              <a:defRPr/>
            </a:pPr>
            <a:endParaRPr lang="de-DE"/>
          </a:p>
        </p:txBody>
      </p:sp>
      <p:sp>
        <p:nvSpPr>
          <p:cNvPr id="2053" name="Rectangle 5"/>
          <p:cNvSpPr>
            <a:spLocks noGrp="1" noChangeArrowheads="1"/>
          </p:cNvSpPr>
          <p:nvPr>
            <p:ph type="sldNum" sz="quarter" idx="5"/>
          </p:nvPr>
        </p:nvSpPr>
        <p:spPr bwMode="auto">
          <a:xfrm>
            <a:off x="3821113" y="9429750"/>
            <a:ext cx="2922587" cy="465138"/>
          </a:xfrm>
          <a:prstGeom prst="rect">
            <a:avLst/>
          </a:prstGeom>
          <a:noFill/>
          <a:ln w="9525">
            <a:noFill/>
            <a:miter lim="800000"/>
            <a:headEnd/>
            <a:tailEnd/>
          </a:ln>
          <a:effectLst/>
        </p:spPr>
        <p:txBody>
          <a:bodyPr vert="horz" wrap="square" lIns="18894" tIns="0" rIns="18894" bIns="0" numCol="1" anchor="b" anchorCtr="0" compatLnSpc="1">
            <a:prstTxWarp prst="textNoShape">
              <a:avLst/>
            </a:prstTxWarp>
          </a:bodyPr>
          <a:lstStyle>
            <a:lvl1pPr algn="r" defTabSz="755650">
              <a:spcBef>
                <a:spcPct val="0"/>
              </a:spcBef>
              <a:buClrTx/>
              <a:buSzTx/>
              <a:buFontTx/>
              <a:buNone/>
              <a:defRPr sz="1000" i="1" smtClean="0">
                <a:effectLst/>
              </a:defRPr>
            </a:lvl1pPr>
          </a:lstStyle>
          <a:p>
            <a:pPr>
              <a:defRPr/>
            </a:pPr>
            <a:fld id="{DD200D1E-2A80-4B9C-985E-0AF3D71D8777}" type="slidenum">
              <a:rPr lang="de-DE" altLang="en-US"/>
              <a:pPr>
                <a:defRPr/>
              </a:pPr>
              <a:t>‹#›</a:t>
            </a:fld>
            <a:endParaRPr lang="de-DE" altLang="en-US"/>
          </a:p>
        </p:txBody>
      </p:sp>
      <p:sp>
        <p:nvSpPr>
          <p:cNvPr id="3078" name="Rectangle 6"/>
          <p:cNvSpPr>
            <a:spLocks noGrp="1" noRot="1" noChangeAspect="1" noChangeArrowheads="1" noTextEdit="1"/>
          </p:cNvSpPr>
          <p:nvPr>
            <p:ph type="sldImg" idx="2"/>
          </p:nvPr>
        </p:nvSpPr>
        <p:spPr bwMode="auto">
          <a:xfrm>
            <a:off x="1052513" y="858838"/>
            <a:ext cx="4637087" cy="34782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p:cNvSpPr>
            <a:spLocks noGrp="1" noChangeArrowheads="1"/>
          </p:cNvSpPr>
          <p:nvPr>
            <p:ph type="body" sz="quarter" idx="3"/>
          </p:nvPr>
        </p:nvSpPr>
        <p:spPr bwMode="auto">
          <a:xfrm>
            <a:off x="898525" y="4708525"/>
            <a:ext cx="4946650" cy="4167188"/>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Tree>
    <p:extLst>
      <p:ext uri="{BB962C8B-B14F-4D97-AF65-F5344CB8AC3E}">
        <p14:creationId xmlns:p14="http://schemas.microsoft.com/office/powerpoint/2010/main" val="24088201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8554819F-3813-46CB-AB8F-311A07CCC052}" type="slidenum">
              <a:rPr lang="de-DE" altLang="en-US" sz="1000"/>
              <a:pPr>
                <a:spcBef>
                  <a:spcPct val="0"/>
                </a:spcBef>
                <a:buClrTx/>
                <a:buSzTx/>
                <a:buFontTx/>
                <a:buNone/>
              </a:pPr>
              <a:t>4</a:t>
            </a:fld>
            <a:endParaRPr lang="de-DE" altLang="en-US" sz="10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1253833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42FA7B9F-3B4C-4E2E-820B-094381DA18CB}" type="slidenum">
              <a:rPr lang="de-DE" altLang="en-US" sz="1000"/>
              <a:pPr>
                <a:spcBef>
                  <a:spcPct val="0"/>
                </a:spcBef>
                <a:buClrTx/>
                <a:buSzTx/>
                <a:buFontTx/>
                <a:buNone/>
              </a:pPr>
              <a:t>13</a:t>
            </a:fld>
            <a:endParaRPr lang="de-DE" alt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283876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3582D2A6-721C-4379-B52D-99DA84636270}" type="slidenum">
              <a:rPr lang="de-DE" altLang="en-US" sz="1000"/>
              <a:pPr>
                <a:spcBef>
                  <a:spcPct val="0"/>
                </a:spcBef>
                <a:buClrTx/>
                <a:buSzTx/>
                <a:buFontTx/>
                <a:buNone/>
              </a:pPr>
              <a:t>14</a:t>
            </a:fld>
            <a:endParaRPr lang="de-DE" altLang="en-US" sz="10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905329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AB847C36-EEF1-49FC-9A40-DF261D87253B}" type="slidenum">
              <a:rPr lang="de-DE" altLang="en-US" sz="1000"/>
              <a:pPr>
                <a:spcBef>
                  <a:spcPct val="0"/>
                </a:spcBef>
                <a:buClrTx/>
                <a:buSzTx/>
                <a:buFontTx/>
                <a:buNone/>
              </a:pPr>
              <a:t>15</a:t>
            </a:fld>
            <a:endParaRPr lang="de-DE" altLang="en-US" sz="10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2729007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57FE385E-9194-4B39-A5D2-DECEB0758867}" type="slidenum">
              <a:rPr lang="de-DE" altLang="en-US" sz="1000"/>
              <a:pPr>
                <a:spcBef>
                  <a:spcPct val="0"/>
                </a:spcBef>
                <a:buClrTx/>
                <a:buSzTx/>
                <a:buFontTx/>
                <a:buNone/>
              </a:pPr>
              <a:t>16</a:t>
            </a:fld>
            <a:endParaRPr lang="de-DE" altLang="en-US" sz="10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360167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CB1EB4BF-BB4F-4A55-ACCC-BD8672617FDA}" type="slidenum">
              <a:rPr lang="de-DE" altLang="en-US" sz="1000"/>
              <a:pPr>
                <a:spcBef>
                  <a:spcPct val="0"/>
                </a:spcBef>
                <a:buClrTx/>
                <a:buSzTx/>
                <a:buFontTx/>
                <a:buNone/>
              </a:pPr>
              <a:t>17</a:t>
            </a:fld>
            <a:endParaRPr lang="de-DE" altLang="en-US" sz="10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1149254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2B806299-B1FB-45B6-ADA6-3F04FD107E73}" type="slidenum">
              <a:rPr lang="de-DE" altLang="en-US" sz="1000"/>
              <a:pPr>
                <a:spcBef>
                  <a:spcPct val="0"/>
                </a:spcBef>
                <a:buClrTx/>
                <a:buSzTx/>
                <a:buFontTx/>
                <a:buNone/>
              </a:pPr>
              <a:t>18</a:t>
            </a:fld>
            <a:endParaRPr lang="de-DE" altLang="en-US" sz="10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2977629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74028275-8E99-476C-91B3-A25CA7BBB737}" type="slidenum">
              <a:rPr lang="de-DE" altLang="en-US" sz="1000"/>
              <a:pPr>
                <a:spcBef>
                  <a:spcPct val="0"/>
                </a:spcBef>
                <a:buClrTx/>
                <a:buSzTx/>
                <a:buFontTx/>
                <a:buNone/>
              </a:pPr>
              <a:t>19</a:t>
            </a:fld>
            <a:endParaRPr lang="de-DE" altLang="en-US" sz="10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1046664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3B877191-8558-4F53-94C0-0031DCE17152}" type="slidenum">
              <a:rPr lang="de-DE" altLang="en-US" sz="1000"/>
              <a:pPr>
                <a:spcBef>
                  <a:spcPct val="0"/>
                </a:spcBef>
                <a:buClrTx/>
                <a:buSzTx/>
                <a:buFontTx/>
                <a:buNone/>
              </a:pPr>
              <a:t>20</a:t>
            </a:fld>
            <a:endParaRPr lang="de-DE" altLang="en-US" sz="10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3945905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5568B262-4B1B-44DB-9FDC-C88B677CA270}" type="slidenum">
              <a:rPr lang="de-DE" altLang="en-US" sz="1000"/>
              <a:pPr>
                <a:spcBef>
                  <a:spcPct val="0"/>
                </a:spcBef>
                <a:buClrTx/>
                <a:buSzTx/>
                <a:buFontTx/>
                <a:buNone/>
              </a:pPr>
              <a:t>21</a:t>
            </a:fld>
            <a:endParaRPr lang="de-DE" altLang="en-US" sz="10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3483247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487E7F52-65C2-46BD-94A3-F61D494F174A}" type="slidenum">
              <a:rPr lang="de-DE" altLang="en-US" sz="1000"/>
              <a:pPr>
                <a:spcBef>
                  <a:spcPct val="0"/>
                </a:spcBef>
                <a:buClrTx/>
                <a:buSzTx/>
                <a:buFontTx/>
                <a:buNone/>
              </a:pPr>
              <a:t>22</a:t>
            </a:fld>
            <a:endParaRPr lang="de-DE" altLang="en-US" sz="10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343005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A1A7BC9B-4131-4FCB-AE92-92443AACE925}" type="slidenum">
              <a:rPr lang="de-DE" altLang="en-US" sz="1000"/>
              <a:pPr>
                <a:spcBef>
                  <a:spcPct val="0"/>
                </a:spcBef>
                <a:buClrTx/>
                <a:buSzTx/>
                <a:buFontTx/>
                <a:buNone/>
              </a:pPr>
              <a:t>5</a:t>
            </a:fld>
            <a:endParaRPr lang="de-DE" altLang="en-US" sz="10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2610386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80553BC1-D142-41F3-A59F-B97BB6173EDD}" type="slidenum">
              <a:rPr lang="de-DE" altLang="en-US" sz="1000"/>
              <a:pPr>
                <a:spcBef>
                  <a:spcPct val="0"/>
                </a:spcBef>
                <a:buClrTx/>
                <a:buSzTx/>
                <a:buFontTx/>
                <a:buNone/>
              </a:pPr>
              <a:t>24</a:t>
            </a:fld>
            <a:endParaRPr lang="de-DE" altLang="en-US" sz="10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1726097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DB3002FF-3391-4F3F-8289-9EB1B243492D}" type="slidenum">
              <a:rPr lang="de-DE" altLang="en-US" sz="1000"/>
              <a:pPr>
                <a:spcBef>
                  <a:spcPct val="0"/>
                </a:spcBef>
                <a:buClrTx/>
                <a:buSzTx/>
                <a:buFontTx/>
                <a:buNone/>
              </a:pPr>
              <a:t>26</a:t>
            </a:fld>
            <a:endParaRPr lang="de-DE" altLang="en-US" sz="10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3697633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80895168-ECE3-4604-845A-3C9513800FD2}" type="slidenum">
              <a:rPr lang="de-DE" altLang="en-US" sz="1000"/>
              <a:pPr>
                <a:spcBef>
                  <a:spcPct val="0"/>
                </a:spcBef>
                <a:buClrTx/>
                <a:buSzTx/>
                <a:buFontTx/>
                <a:buNone/>
              </a:pPr>
              <a:t>27</a:t>
            </a:fld>
            <a:endParaRPr lang="de-DE" altLang="en-US" sz="10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13723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4CDF75CF-E849-4699-9829-478782528A67}" type="slidenum">
              <a:rPr lang="de-DE" altLang="en-US" sz="1000"/>
              <a:pPr>
                <a:spcBef>
                  <a:spcPct val="0"/>
                </a:spcBef>
                <a:buClrTx/>
                <a:buSzTx/>
                <a:buFontTx/>
                <a:buNone/>
              </a:pPr>
              <a:t>28</a:t>
            </a:fld>
            <a:endParaRPr lang="de-DE" altLang="en-US" sz="10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1297252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2ED45848-2B16-4A46-B720-0170FDB66306}" type="slidenum">
              <a:rPr lang="de-DE" altLang="en-US" sz="1000"/>
              <a:pPr>
                <a:spcBef>
                  <a:spcPct val="0"/>
                </a:spcBef>
                <a:buClrTx/>
                <a:buSzTx/>
                <a:buFontTx/>
                <a:buNone/>
              </a:pPr>
              <a:t>29</a:t>
            </a:fld>
            <a:endParaRPr lang="de-DE" altLang="en-US" sz="10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416759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476E5214-2CFC-487B-A9E6-069E63C87F81}" type="slidenum">
              <a:rPr lang="de-DE" altLang="en-US" sz="1000"/>
              <a:pPr>
                <a:spcBef>
                  <a:spcPct val="0"/>
                </a:spcBef>
                <a:buClrTx/>
                <a:buSzTx/>
                <a:buFontTx/>
                <a:buNone/>
              </a:pPr>
              <a:t>30</a:t>
            </a:fld>
            <a:endParaRPr lang="de-DE" altLang="en-US" sz="10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1061699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B6B1560E-2B51-4D39-8FA3-F534CDD2B516}" type="slidenum">
              <a:rPr lang="de-DE" altLang="en-US" sz="1000"/>
              <a:pPr>
                <a:spcBef>
                  <a:spcPct val="0"/>
                </a:spcBef>
                <a:buClrTx/>
                <a:buSzTx/>
                <a:buFontTx/>
                <a:buNone/>
              </a:pPr>
              <a:t>31</a:t>
            </a:fld>
            <a:endParaRPr lang="de-DE" altLang="en-US" sz="10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1316160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18A7E687-7C1D-407A-8853-01A22CA43936}" type="slidenum">
              <a:rPr lang="de-DE" altLang="en-US" sz="1000"/>
              <a:pPr>
                <a:spcBef>
                  <a:spcPct val="0"/>
                </a:spcBef>
                <a:buClrTx/>
                <a:buSzTx/>
                <a:buFontTx/>
                <a:buNone/>
              </a:pPr>
              <a:t>32</a:t>
            </a:fld>
            <a:endParaRPr lang="de-DE" altLang="en-US" sz="10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415925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CCF18375-2480-4998-B047-2EFCB6FAADDC}" type="slidenum">
              <a:rPr lang="de-DE" altLang="en-US" sz="1000"/>
              <a:pPr>
                <a:spcBef>
                  <a:spcPct val="0"/>
                </a:spcBef>
                <a:buClrTx/>
                <a:buSzTx/>
                <a:buFontTx/>
                <a:buNone/>
              </a:pPr>
              <a:t>33</a:t>
            </a:fld>
            <a:endParaRPr lang="de-DE"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3338316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B7F623BF-E05C-438D-9A67-7EB66F10528B}" type="slidenum">
              <a:rPr lang="de-DE" altLang="en-US" sz="1000"/>
              <a:pPr>
                <a:spcBef>
                  <a:spcPct val="0"/>
                </a:spcBef>
                <a:buClrTx/>
                <a:buSzTx/>
                <a:buFontTx/>
                <a:buNone/>
              </a:pPr>
              <a:t>34</a:t>
            </a:fld>
            <a:endParaRPr lang="de-DE" altLang="en-US" sz="10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1590813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AB0474FC-011B-488D-8482-DEF7EC45D804}" type="slidenum">
              <a:rPr lang="de-DE" altLang="en-US" sz="1000"/>
              <a:pPr>
                <a:spcBef>
                  <a:spcPct val="0"/>
                </a:spcBef>
                <a:buClrTx/>
                <a:buSzTx/>
                <a:buFontTx/>
                <a:buNone/>
              </a:pPr>
              <a:t>6</a:t>
            </a:fld>
            <a:endParaRPr lang="de-DE" altLang="en-US" sz="10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3080616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8CB80ED8-3180-456F-A7F3-E4C13C75539B}" type="slidenum">
              <a:rPr lang="de-DE" altLang="en-US" sz="1000"/>
              <a:pPr>
                <a:spcBef>
                  <a:spcPct val="0"/>
                </a:spcBef>
                <a:buClrTx/>
                <a:buSzTx/>
                <a:buFontTx/>
                <a:buNone/>
              </a:pPr>
              <a:t>35</a:t>
            </a:fld>
            <a:endParaRPr lang="de-DE" altLang="en-US" sz="10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3822614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04C30994-E364-4580-AF8C-2B9EFC0D678B}" type="slidenum">
              <a:rPr lang="de-DE" altLang="en-US" sz="1000"/>
              <a:pPr>
                <a:spcBef>
                  <a:spcPct val="0"/>
                </a:spcBef>
                <a:buClrTx/>
                <a:buSzTx/>
                <a:buFontTx/>
                <a:buNone/>
              </a:pPr>
              <a:t>36</a:t>
            </a:fld>
            <a:endParaRPr lang="de-DE" altLang="en-US" sz="10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1702058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11065948-9372-4154-AD37-2B0447BEF60E}" type="slidenum">
              <a:rPr lang="de-DE" altLang="en-US" sz="1000"/>
              <a:pPr>
                <a:spcBef>
                  <a:spcPct val="0"/>
                </a:spcBef>
                <a:buClrTx/>
                <a:buSzTx/>
                <a:buFontTx/>
                <a:buNone/>
              </a:pPr>
              <a:t>7</a:t>
            </a:fld>
            <a:endParaRPr lang="de-DE" altLang="en-US" sz="10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2459484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9018B08C-5694-478D-B902-2C2DD25B3C1C}" type="slidenum">
              <a:rPr lang="de-DE" altLang="en-US" sz="1000"/>
              <a:pPr>
                <a:spcBef>
                  <a:spcPct val="0"/>
                </a:spcBef>
                <a:buClrTx/>
                <a:buSzTx/>
                <a:buFontTx/>
                <a:buNone/>
              </a:pPr>
              <a:t>8</a:t>
            </a:fld>
            <a:endParaRPr lang="de-DE" altLang="en-US" sz="10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1218559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72853B02-434C-4223-9453-AAA0ECF298C2}" type="slidenum">
              <a:rPr lang="de-DE" altLang="en-US" sz="1000"/>
              <a:pPr>
                <a:spcBef>
                  <a:spcPct val="0"/>
                </a:spcBef>
                <a:buClrTx/>
                <a:buSzTx/>
                <a:buFontTx/>
                <a:buNone/>
              </a:pPr>
              <a:t>9</a:t>
            </a:fld>
            <a:endParaRPr lang="de-DE" alt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1587967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39CC0A8A-201F-4104-B13D-BCCEF51D1032}" type="slidenum">
              <a:rPr lang="de-DE" altLang="en-US" sz="1000"/>
              <a:pPr>
                <a:spcBef>
                  <a:spcPct val="0"/>
                </a:spcBef>
                <a:buClrTx/>
                <a:buSzTx/>
                <a:buFontTx/>
                <a:buNone/>
              </a:pPr>
              <a:t>10</a:t>
            </a:fld>
            <a:endParaRPr lang="de-DE" altLang="en-US" sz="10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2245483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3F6E89A2-F8D9-44DB-B1BE-A787EAAC05DD}" type="slidenum">
              <a:rPr lang="de-DE" altLang="en-US" sz="1000"/>
              <a:pPr>
                <a:spcBef>
                  <a:spcPct val="0"/>
                </a:spcBef>
                <a:buClrTx/>
                <a:buSzTx/>
                <a:buFontTx/>
                <a:buNone/>
              </a:pPr>
              <a:t>11</a:t>
            </a:fld>
            <a:endParaRPr lang="de-DE" alt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1370763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defTabSz="7556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defTabSz="75565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spcBef>
                <a:spcPct val="0"/>
              </a:spcBef>
              <a:buClrTx/>
              <a:buSzTx/>
              <a:buFontTx/>
              <a:buNone/>
            </a:pPr>
            <a:fld id="{AC2FA772-7C63-4A27-A7E9-78B768E9B5D3}" type="slidenum">
              <a:rPr lang="de-DE" altLang="en-US" sz="1000"/>
              <a:pPr>
                <a:spcBef>
                  <a:spcPct val="0"/>
                </a:spcBef>
                <a:buClrTx/>
                <a:buSzTx/>
                <a:buFontTx/>
                <a:buNone/>
              </a:pPr>
              <a:t>12</a:t>
            </a:fld>
            <a:endParaRPr lang="de-DE" alt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latin typeface="Arial" panose="020B0604020202020204" pitchFamily="34" charset="0"/>
              </a:rPr>
              <a:t>Geräuscharmen Getriebe</a:t>
            </a:r>
          </a:p>
        </p:txBody>
      </p:sp>
    </p:spTree>
    <p:extLst>
      <p:ext uri="{BB962C8B-B14F-4D97-AF65-F5344CB8AC3E}">
        <p14:creationId xmlns:p14="http://schemas.microsoft.com/office/powerpoint/2010/main" val="274021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B4B3293-ABBB-49CF-AC5B-EE7341D3BF39}" type="datetimeFigureOut">
              <a:rPr lang="en-US"/>
              <a:pPr>
                <a:defRPr/>
              </a:pPr>
              <a:t>2/23/2020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3D740A-CCE2-4FA3-8060-374456F85B5C}" type="slidenum">
              <a:rPr lang="en-US" altLang="en-US"/>
              <a:pPr>
                <a:defRPr/>
              </a:pPr>
              <a:t>‹#›</a:t>
            </a:fld>
            <a:endParaRPr lang="en-US" altLang="en-US"/>
          </a:p>
        </p:txBody>
      </p:sp>
    </p:spTree>
    <p:extLst>
      <p:ext uri="{BB962C8B-B14F-4D97-AF65-F5344CB8AC3E}">
        <p14:creationId xmlns:p14="http://schemas.microsoft.com/office/powerpoint/2010/main" val="2527260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146D6C-7F4A-4CEA-B652-0F1530973161}" type="datetimeFigureOut">
              <a:rPr lang="en-US"/>
              <a:pPr>
                <a:defRPr/>
              </a:pPr>
              <a:t>2/23/2020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E45FB9-C40A-40E2-BDF0-F827109065B0}" type="slidenum">
              <a:rPr lang="en-US" altLang="en-US"/>
              <a:pPr>
                <a:defRPr/>
              </a:pPr>
              <a:t>‹#›</a:t>
            </a:fld>
            <a:endParaRPr lang="en-US" altLang="en-US"/>
          </a:p>
        </p:txBody>
      </p:sp>
    </p:spTree>
    <p:extLst>
      <p:ext uri="{BB962C8B-B14F-4D97-AF65-F5344CB8AC3E}">
        <p14:creationId xmlns:p14="http://schemas.microsoft.com/office/powerpoint/2010/main" val="1279659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F593F6-21E8-4020-A201-AB916DEFAD15}" type="datetimeFigureOut">
              <a:rPr lang="en-US"/>
              <a:pPr>
                <a:defRPr/>
              </a:pPr>
              <a:t>2/23/2020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F5A9A1-63FB-4730-B473-3964E09558AC}" type="slidenum">
              <a:rPr lang="en-US" altLang="en-US"/>
              <a:pPr>
                <a:defRPr/>
              </a:pPr>
              <a:t>‹#›</a:t>
            </a:fld>
            <a:endParaRPr lang="en-US" altLang="en-US"/>
          </a:p>
        </p:txBody>
      </p:sp>
    </p:spTree>
    <p:extLst>
      <p:ext uri="{BB962C8B-B14F-4D97-AF65-F5344CB8AC3E}">
        <p14:creationId xmlns:p14="http://schemas.microsoft.com/office/powerpoint/2010/main" val="269875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106488" y="342900"/>
            <a:ext cx="7808912" cy="576421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77427267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603EBB-FCBB-4334-A8E4-1162293FB5CC}" type="datetimeFigureOut">
              <a:rPr lang="en-US"/>
              <a:pPr>
                <a:defRPr/>
              </a:pPr>
              <a:t>2/23/2020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4D90AE-FD97-4BC5-9A76-E3A8844BF9DE}" type="slidenum">
              <a:rPr lang="en-US" altLang="en-US"/>
              <a:pPr>
                <a:defRPr/>
              </a:pPr>
              <a:t>‹#›</a:t>
            </a:fld>
            <a:endParaRPr lang="en-US" altLang="en-US"/>
          </a:p>
        </p:txBody>
      </p:sp>
    </p:spTree>
    <p:extLst>
      <p:ext uri="{BB962C8B-B14F-4D97-AF65-F5344CB8AC3E}">
        <p14:creationId xmlns:p14="http://schemas.microsoft.com/office/powerpoint/2010/main" val="269933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BAE8DA-4F66-4CD1-9C68-F5C8E2FCF0FB}" type="datetimeFigureOut">
              <a:rPr lang="en-US"/>
              <a:pPr>
                <a:defRPr/>
              </a:pPr>
              <a:t>2/23/2020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92FCD9-40B6-4438-A0DC-B1415DA2C7F5}" type="slidenum">
              <a:rPr lang="en-US" altLang="en-US"/>
              <a:pPr>
                <a:defRPr/>
              </a:pPr>
              <a:t>‹#›</a:t>
            </a:fld>
            <a:endParaRPr lang="en-US" altLang="en-US"/>
          </a:p>
        </p:txBody>
      </p:sp>
    </p:spTree>
    <p:extLst>
      <p:ext uri="{BB962C8B-B14F-4D97-AF65-F5344CB8AC3E}">
        <p14:creationId xmlns:p14="http://schemas.microsoft.com/office/powerpoint/2010/main" val="34988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626224-1FD6-420A-98D1-112F7E11D1B1}" type="datetimeFigureOut">
              <a:rPr lang="en-US"/>
              <a:pPr>
                <a:defRPr/>
              </a:pPr>
              <a:t>2/23/2020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677E12-B743-4F79-928E-E17C0A48FBDD}" type="slidenum">
              <a:rPr lang="en-US" altLang="en-US"/>
              <a:pPr>
                <a:defRPr/>
              </a:pPr>
              <a:t>‹#›</a:t>
            </a:fld>
            <a:endParaRPr lang="en-US" altLang="en-US"/>
          </a:p>
        </p:txBody>
      </p:sp>
    </p:spTree>
    <p:extLst>
      <p:ext uri="{BB962C8B-B14F-4D97-AF65-F5344CB8AC3E}">
        <p14:creationId xmlns:p14="http://schemas.microsoft.com/office/powerpoint/2010/main" val="641022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41BB57-4053-4B29-9635-E9FF35A72D5B}" type="datetimeFigureOut">
              <a:rPr lang="en-US"/>
              <a:pPr>
                <a:defRPr/>
              </a:pPr>
              <a:t>2/23/2020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717155-058E-40B6-A297-B7083F44E11C}" type="slidenum">
              <a:rPr lang="en-US" altLang="en-US"/>
              <a:pPr>
                <a:defRPr/>
              </a:pPr>
              <a:t>‹#›</a:t>
            </a:fld>
            <a:endParaRPr lang="en-US" altLang="en-US"/>
          </a:p>
        </p:txBody>
      </p:sp>
    </p:spTree>
    <p:extLst>
      <p:ext uri="{BB962C8B-B14F-4D97-AF65-F5344CB8AC3E}">
        <p14:creationId xmlns:p14="http://schemas.microsoft.com/office/powerpoint/2010/main" val="6799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5BE0BCB-ECDE-4014-8794-D58F1B452123}" type="datetimeFigureOut">
              <a:rPr lang="en-US"/>
              <a:pPr>
                <a:defRPr/>
              </a:pPr>
              <a:t>2/23/2020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22DA3BC-12B2-48DF-86D5-6EBBAABF6648}" type="slidenum">
              <a:rPr lang="en-US" altLang="en-US"/>
              <a:pPr>
                <a:defRPr/>
              </a:pPr>
              <a:t>‹#›</a:t>
            </a:fld>
            <a:endParaRPr lang="en-US" altLang="en-US"/>
          </a:p>
        </p:txBody>
      </p:sp>
    </p:spTree>
    <p:extLst>
      <p:ext uri="{BB962C8B-B14F-4D97-AF65-F5344CB8AC3E}">
        <p14:creationId xmlns:p14="http://schemas.microsoft.com/office/powerpoint/2010/main" val="2112249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3B6676-BF7C-455D-B8C2-D85036892267}" type="datetimeFigureOut">
              <a:rPr lang="en-US"/>
              <a:pPr>
                <a:defRPr/>
              </a:pPr>
              <a:t>2/23/2020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C0E847E-9FCE-42C0-9A46-0A2977F91143}" type="slidenum">
              <a:rPr lang="en-US" altLang="en-US"/>
              <a:pPr>
                <a:defRPr/>
              </a:pPr>
              <a:t>‹#›</a:t>
            </a:fld>
            <a:endParaRPr lang="en-US" altLang="en-US"/>
          </a:p>
        </p:txBody>
      </p:sp>
    </p:spTree>
    <p:extLst>
      <p:ext uri="{BB962C8B-B14F-4D97-AF65-F5344CB8AC3E}">
        <p14:creationId xmlns:p14="http://schemas.microsoft.com/office/powerpoint/2010/main" val="2667768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C14810-9B6E-424C-8DB1-60BEA4BE38F4}" type="datetimeFigureOut">
              <a:rPr lang="en-US"/>
              <a:pPr>
                <a:defRPr/>
              </a:pPr>
              <a:t>2/23/2020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C8AD2D-36CE-4201-8352-F1B3803FD265}" type="slidenum">
              <a:rPr lang="en-US" altLang="en-US"/>
              <a:pPr>
                <a:defRPr/>
              </a:pPr>
              <a:t>‹#›</a:t>
            </a:fld>
            <a:endParaRPr lang="en-US" altLang="en-US"/>
          </a:p>
        </p:txBody>
      </p:sp>
    </p:spTree>
    <p:extLst>
      <p:ext uri="{BB962C8B-B14F-4D97-AF65-F5344CB8AC3E}">
        <p14:creationId xmlns:p14="http://schemas.microsoft.com/office/powerpoint/2010/main" val="393592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078157-2869-4C11-973E-C768BAF577A7}" type="datetimeFigureOut">
              <a:rPr lang="en-US"/>
              <a:pPr>
                <a:defRPr/>
              </a:pPr>
              <a:t>2/23/2020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F9F481-9B6A-4689-9F98-69C26C13DE14}" type="slidenum">
              <a:rPr lang="en-US" altLang="en-US"/>
              <a:pPr>
                <a:defRPr/>
              </a:pPr>
              <a:t>‹#›</a:t>
            </a:fld>
            <a:endParaRPr lang="en-US" altLang="en-US"/>
          </a:p>
        </p:txBody>
      </p:sp>
    </p:spTree>
    <p:extLst>
      <p:ext uri="{BB962C8B-B14F-4D97-AF65-F5344CB8AC3E}">
        <p14:creationId xmlns:p14="http://schemas.microsoft.com/office/powerpoint/2010/main" val="2276390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spcBef>
                <a:spcPct val="20000"/>
              </a:spcBef>
              <a:buClr>
                <a:schemeClr val="hlink"/>
              </a:buClr>
              <a:buSzPct val="75000"/>
              <a:buFont typeface="Monotype Sorts" pitchFamily="2" charset="2"/>
              <a:buChar char="ä"/>
              <a:defRPr sz="1200">
                <a:solidFill>
                  <a:schemeClr val="tx1">
                    <a:tint val="75000"/>
                  </a:schemeClr>
                </a:solidFill>
                <a:effectLst>
                  <a:outerShdw blurRad="38100" dist="38100" dir="2700000" algn="tl">
                    <a:srgbClr val="000000">
                      <a:alpha val="43137"/>
                    </a:srgbClr>
                  </a:outerShdw>
                </a:effectLst>
              </a:defRPr>
            </a:lvl1pPr>
          </a:lstStyle>
          <a:p>
            <a:pPr>
              <a:defRPr/>
            </a:pPr>
            <a:fld id="{55705900-9FC6-40C3-AE92-837268B8852F}" type="datetimeFigureOut">
              <a:rPr lang="en-US"/>
              <a:pPr>
                <a:defRPr/>
              </a:pPr>
              <a:t>2/23/2020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spcBef>
                <a:spcPct val="20000"/>
              </a:spcBef>
              <a:buClr>
                <a:schemeClr val="hlink"/>
              </a:buClr>
              <a:buSzPct val="75000"/>
              <a:buFont typeface="Monotype Sorts" pitchFamily="2" charset="2"/>
              <a:buChar char="ä"/>
              <a:defRPr sz="1200">
                <a:solidFill>
                  <a:schemeClr val="tx1">
                    <a:tint val="75000"/>
                  </a:schemeClr>
                </a:solidFill>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spcBef>
                <a:spcPct val="20000"/>
              </a:spcBef>
              <a:buClr>
                <a:schemeClr val="hlink"/>
              </a:buClr>
              <a:buSzPct val="75000"/>
              <a:buFont typeface="Monotype Sorts" pitchFamily="2" charset="2"/>
              <a:buChar char="ä"/>
              <a:defRPr sz="1200" smtClean="0">
                <a:solidFill>
                  <a:srgbClr val="898989"/>
                </a:solidFill>
                <a:effectLst>
                  <a:outerShdw blurRad="38100" dist="38100" dir="2700000" algn="tl">
                    <a:srgbClr val="C0C0C0"/>
                  </a:outerShdw>
                </a:effectLst>
              </a:defRPr>
            </a:lvl1pPr>
          </a:lstStyle>
          <a:p>
            <a:pPr>
              <a:defRPr/>
            </a:pPr>
            <a:fld id="{6651E02F-661E-4A75-BF08-AA6006B5DC35}" type="slidenum">
              <a:rPr lang="en-US" altLang="en-US"/>
              <a:pPr>
                <a:defRPr/>
              </a:pPr>
              <a:t>‹#›</a:t>
            </a:fld>
            <a:endParaRPr lang="en-US" altLang="en-US"/>
          </a:p>
        </p:txBody>
      </p:sp>
      <p:sp>
        <p:nvSpPr>
          <p:cNvPr id="7" name="Rectangle 20"/>
          <p:cNvSpPr>
            <a:spLocks noChangeArrowheads="1"/>
          </p:cNvSpPr>
          <p:nvPr userDrawn="1"/>
        </p:nvSpPr>
        <p:spPr bwMode="auto">
          <a:xfrm>
            <a:off x="3486150" y="3100388"/>
            <a:ext cx="9144000" cy="0"/>
          </a:xfrm>
          <a:prstGeom prst="rect">
            <a:avLst/>
          </a:prstGeom>
          <a:noFill/>
          <a:ln w="9525">
            <a:noFill/>
            <a:miter lim="800000"/>
            <a:headEnd/>
            <a:tailEnd/>
          </a:ln>
          <a:effectLst/>
        </p:spPr>
        <p:txBody>
          <a:bodyPr lIns="92075" tIns="46038" rIns="92075" bIns="46038">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1032" name="Text Box 21"/>
          <p:cNvSpPr txBox="1">
            <a:spLocks noChangeArrowheads="1"/>
          </p:cNvSpPr>
          <p:nvPr userDrawn="1"/>
        </p:nvSpPr>
        <p:spPr bwMode="auto">
          <a:xfrm>
            <a:off x="628650" y="6391275"/>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1pPr>
            <a:lvl2pPr marL="742950" indent="-28575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2pPr>
            <a:lvl3pPr marL="1143000" indent="-22860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3pPr>
            <a:lvl4pPr marL="1600200" indent="-22860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4pPr>
            <a:lvl5pPr marL="2057400" indent="-228600">
              <a:spcBef>
                <a:spcPct val="20000"/>
              </a:spcBef>
              <a:buClr>
                <a:schemeClr val="hlink"/>
              </a:buClr>
              <a:buSzPct val="75000"/>
              <a:buFont typeface="Monotype Sorts" pitchFamily="2" charset="2"/>
              <a:buChar char="ä"/>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75000"/>
              <a:buFont typeface="Monotype Sorts" pitchFamily="2" charset="2"/>
              <a:buChar char="ä"/>
              <a:defRPr sz="2800">
                <a:solidFill>
                  <a:schemeClr val="tx1"/>
                </a:solidFill>
                <a:latin typeface="Times New Roman" panose="02020603050405020304" pitchFamily="18" charset="0"/>
              </a:defRPr>
            </a:lvl9pPr>
          </a:lstStyle>
          <a:p>
            <a:pPr algn="ctr">
              <a:spcBef>
                <a:spcPct val="0"/>
              </a:spcBef>
              <a:buClrTx/>
              <a:buSzTx/>
              <a:buFontTx/>
              <a:buNone/>
            </a:pPr>
            <a:r>
              <a:rPr lang="de-DE" altLang="en-US" sz="800"/>
              <a:t>Universitatea „Politehnica“ din Timisoara</a:t>
            </a:r>
          </a:p>
          <a:p>
            <a:pPr algn="ctr">
              <a:spcBef>
                <a:spcPct val="0"/>
              </a:spcBef>
              <a:buClrTx/>
              <a:buSzTx/>
              <a:buFontTx/>
              <a:buNone/>
            </a:pPr>
            <a:r>
              <a:rPr lang="de-DE" altLang="en-US" sz="800"/>
              <a:t>Facultatea de Mecanica </a:t>
            </a:r>
          </a:p>
          <a:p>
            <a:pPr algn="ctr">
              <a:spcBef>
                <a:spcPct val="0"/>
              </a:spcBef>
              <a:buClrTx/>
              <a:buSzTx/>
              <a:buFontTx/>
              <a:buNone/>
            </a:pPr>
            <a:r>
              <a:rPr lang="de-DE" altLang="en-US" sz="800"/>
              <a:t>Departamentul de Mecatronica</a:t>
            </a:r>
          </a:p>
        </p:txBody>
      </p:sp>
      <p:sp>
        <p:nvSpPr>
          <p:cNvPr id="9" name="Rectangle 23"/>
          <p:cNvSpPr>
            <a:spLocks noChangeArrowheads="1"/>
          </p:cNvSpPr>
          <p:nvPr userDrawn="1"/>
        </p:nvSpPr>
        <p:spPr bwMode="auto">
          <a:xfrm>
            <a:off x="3886200" y="2814638"/>
            <a:ext cx="9144000" cy="0"/>
          </a:xfrm>
          <a:prstGeom prst="rect">
            <a:avLst/>
          </a:prstGeom>
          <a:noFill/>
          <a:ln w="9525">
            <a:noFill/>
            <a:miter lim="800000"/>
            <a:headEnd/>
            <a:tailEnd/>
          </a:ln>
          <a:effectLst/>
        </p:spPr>
        <p:txBody>
          <a:bodyPr lIns="92075" tIns="46038" rIns="92075" bIns="46038">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pic>
        <p:nvPicPr>
          <p:cNvPr id="1034" name="Picture 24" descr="upt"/>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327775"/>
            <a:ext cx="5349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ransition>
    <p:zoom/>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4.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6.w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7.xml"/><Relationship Id="rId7"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15.png"/><Relationship Id="rId5" Type="http://schemas.openxmlformats.org/officeDocument/2006/relationships/image" Target="../media/image11.wmf"/><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8.xm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2.wmf"/><Relationship Id="rId10" Type="http://schemas.openxmlformats.org/officeDocument/2006/relationships/image" Target="../media/image23.png"/><Relationship Id="rId4" Type="http://schemas.openxmlformats.org/officeDocument/2006/relationships/oleObject" Target="../embeddings/oleObject10.bin"/><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D:\IOZSI\CURS_MECANISME\filmulete%20carmen\1_prezentare_mecanisme\CAMA_TACHET_OSC.mpg" TargetMode="External"/><Relationship Id="rId1" Type="http://schemas.microsoft.com/office/2007/relationships/media" Target="file:///D:\IOZSI\CURS_MECANISME\filmulete%20carmen\1_prezentare_mecanisme\CAMA_TACHET_OSC.mpg" TargetMode="Externa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notesSlide" Target="../notesSlides/notesSlide20.xml"/><Relationship Id="rId7" Type="http://schemas.openxmlformats.org/officeDocument/2006/relationships/image" Target="../media/image16.emf"/><Relationship Id="rId12" Type="http://schemas.openxmlformats.org/officeDocument/2006/relationships/image" Target="../media/image34.png"/><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12.bin"/><Relationship Id="rId11" Type="http://schemas.openxmlformats.org/officeDocument/2006/relationships/image" Target="../media/image33.png"/><Relationship Id="rId5" Type="http://schemas.openxmlformats.org/officeDocument/2006/relationships/image" Target="../media/image15.wmf"/><Relationship Id="rId10" Type="http://schemas.openxmlformats.org/officeDocument/2006/relationships/image" Target="../media/image32.png"/><Relationship Id="rId4" Type="http://schemas.openxmlformats.org/officeDocument/2006/relationships/oleObject" Target="../embeddings/oleObject11.bin"/><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D:\IOZSI\CURS_MECANISME\filmulete%20carmen\1_prezentare_mecanisme\CAMA-TACHET_VERT.mpg" TargetMode="External"/><Relationship Id="rId1" Type="http://schemas.microsoft.com/office/2007/relationships/media" Target="file:///D:\IOZSI\CURS_MECANISME\filmulete%20carmen\1_prezentare_mecanisme\CAMA-TACHET_VERT.mpg" TargetMode="Externa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19.wmf"/><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20.w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13.vml"/><Relationship Id="rId5" Type="http://schemas.openxmlformats.org/officeDocument/2006/relationships/image" Target="../media/image21.wmf"/><Relationship Id="rId4" Type="http://schemas.openxmlformats.org/officeDocument/2006/relationships/oleObject" Target="../embeddings/oleObject1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14.vml"/><Relationship Id="rId5" Type="http://schemas.openxmlformats.org/officeDocument/2006/relationships/image" Target="../media/image22.wmf"/><Relationship Id="rId4" Type="http://schemas.openxmlformats.org/officeDocument/2006/relationships/oleObject" Target="../embeddings/oleObject16.bin"/></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15.vml"/><Relationship Id="rId5" Type="http://schemas.openxmlformats.org/officeDocument/2006/relationships/image" Target="../media/image23.wmf"/><Relationship Id="rId4" Type="http://schemas.openxmlformats.org/officeDocument/2006/relationships/oleObject" Target="../embeddings/oleObject17.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8" name="Text Box 8"/>
          <p:cNvSpPr txBox="1">
            <a:spLocks noChangeArrowheads="1"/>
          </p:cNvSpPr>
          <p:nvPr/>
        </p:nvSpPr>
        <p:spPr bwMode="auto">
          <a:xfrm>
            <a:off x="139700" y="3054350"/>
            <a:ext cx="8839200" cy="769938"/>
          </a:xfrm>
          <a:prstGeom prst="rect">
            <a:avLst/>
          </a:prstGeom>
          <a:noFill/>
          <a:ln w="9525">
            <a:noFill/>
            <a:miter lim="800000"/>
            <a:headEnd/>
            <a:tailEnd/>
          </a:ln>
          <a:effectLst/>
        </p:spPr>
        <p:txBody>
          <a:bodyPr lIns="92075" tIns="46038" rIns="92075" bIns="46038">
            <a:spAutoFit/>
          </a:bodyPr>
          <a:lstStyle/>
          <a:p>
            <a:pPr algn="ctr">
              <a:buClr>
                <a:schemeClr val="hlink"/>
              </a:buClr>
              <a:buSzPct val="75000"/>
              <a:buFont typeface="Monotype Sorts" pitchFamily="2" charset="2"/>
              <a:buNone/>
              <a:defRPr/>
            </a:pPr>
            <a:r>
              <a:rPr lang="de-DE" sz="4400" b="1" dirty="0">
                <a:solidFill>
                  <a:srgbClr val="04B4FA"/>
                </a:solidFill>
                <a:effectLst>
                  <a:outerShdw blurRad="38100" dist="38100" dir="2700000" algn="tl">
                    <a:srgbClr val="000000"/>
                  </a:outerShdw>
                </a:effectLst>
                <a:latin typeface="Arial" charset="0"/>
                <a:cs typeface="Times New Roman" pitchFamily="18" charset="0"/>
              </a:rPr>
              <a:t>Cap.1 </a:t>
            </a:r>
            <a:r>
              <a:rPr lang="de-DE" sz="4400" b="1" dirty="0" err="1">
                <a:solidFill>
                  <a:srgbClr val="04B4FA"/>
                </a:solidFill>
                <a:effectLst>
                  <a:outerShdw blurRad="38100" dist="38100" dir="2700000" algn="tl">
                    <a:srgbClr val="000000"/>
                  </a:outerShdw>
                </a:effectLst>
                <a:latin typeface="Arial" charset="0"/>
                <a:cs typeface="Times New Roman" pitchFamily="18" charset="0"/>
              </a:rPr>
              <a:t>Structura</a:t>
            </a:r>
            <a:r>
              <a:rPr lang="de-DE" sz="4400" b="1" dirty="0">
                <a:solidFill>
                  <a:srgbClr val="04B4FA"/>
                </a:solidFill>
                <a:effectLst>
                  <a:outerShdw blurRad="38100" dist="38100" dir="2700000" algn="tl">
                    <a:srgbClr val="000000"/>
                  </a:outerShdw>
                </a:effectLst>
                <a:latin typeface="Arial" charset="0"/>
                <a:cs typeface="Times New Roman" pitchFamily="18" charset="0"/>
              </a:rPr>
              <a:t> </a:t>
            </a:r>
            <a:r>
              <a:rPr lang="de-DE" sz="4400" b="1" dirty="0" err="1">
                <a:solidFill>
                  <a:srgbClr val="04B4FA"/>
                </a:solidFill>
                <a:effectLst>
                  <a:outerShdw blurRad="38100" dist="38100" dir="2700000" algn="tl">
                    <a:srgbClr val="000000"/>
                  </a:outerShdw>
                </a:effectLst>
                <a:latin typeface="Arial" charset="0"/>
                <a:cs typeface="Times New Roman" pitchFamily="18" charset="0"/>
              </a:rPr>
              <a:t>mecanismelor</a:t>
            </a:r>
            <a:endParaRPr lang="de-DE" sz="4400" b="1" dirty="0">
              <a:solidFill>
                <a:srgbClr val="04B4FA"/>
              </a:solidFill>
              <a:effectLst>
                <a:outerShdw blurRad="38100" dist="38100" dir="2700000" algn="tl">
                  <a:srgbClr val="000000"/>
                </a:outerShdw>
              </a:effectLst>
              <a:latin typeface="Arial" charset="0"/>
              <a:cs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48"/>
                                        </p:tgtEl>
                                        <p:attrNameLst>
                                          <p:attrName>style.visibility</p:attrName>
                                        </p:attrNameLst>
                                      </p:cBhvr>
                                      <p:to>
                                        <p:strVal val="visible"/>
                                      </p:to>
                                    </p:set>
                                    <p:anim calcmode="lin" valueType="num">
                                      <p:cBhvr>
                                        <p:cTn id="7" dur="500" fill="hold"/>
                                        <p:tgtEl>
                                          <p:spTgt spid="61448"/>
                                        </p:tgtEl>
                                        <p:attrNameLst>
                                          <p:attrName>ppt_w</p:attrName>
                                        </p:attrNameLst>
                                      </p:cBhvr>
                                      <p:tavLst>
                                        <p:tav tm="0">
                                          <p:val>
                                            <p:fltVal val="0"/>
                                          </p:val>
                                        </p:tav>
                                        <p:tav tm="100000">
                                          <p:val>
                                            <p:strVal val="#ppt_w"/>
                                          </p:val>
                                        </p:tav>
                                      </p:tavLst>
                                    </p:anim>
                                    <p:anim calcmode="lin" valueType="num">
                                      <p:cBhvr>
                                        <p:cTn id="8" dur="500" fill="hold"/>
                                        <p:tgtEl>
                                          <p:spTgt spid="614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9" name="Rectangle 5"/>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51912" name="Rectangle 8"/>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51914" name="Rectangle 10"/>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graphicFrame>
        <p:nvGraphicFramePr>
          <p:cNvPr id="20485" name="Object 9"/>
          <p:cNvGraphicFramePr>
            <a:graphicFrameLocks noChangeAspect="1"/>
          </p:cNvGraphicFramePr>
          <p:nvPr>
            <p:extLst>
              <p:ext uri="{D42A27DB-BD31-4B8C-83A1-F6EECF244321}">
                <p14:modId xmlns:p14="http://schemas.microsoft.com/office/powerpoint/2010/main" val="1663607508"/>
              </p:ext>
            </p:extLst>
          </p:nvPr>
        </p:nvGraphicFramePr>
        <p:xfrm>
          <a:off x="122238" y="2314575"/>
          <a:ext cx="8910637" cy="3117850"/>
        </p:xfrm>
        <a:graphic>
          <a:graphicData uri="http://schemas.openxmlformats.org/presentationml/2006/ole">
            <mc:AlternateContent xmlns:mc="http://schemas.openxmlformats.org/markup-compatibility/2006">
              <mc:Choice xmlns:v="urn:schemas-microsoft-com:vml" Requires="v">
                <p:oleObj spid="_x0000_s20501" name="AutoCAD Drawing" r:id="rId4" imgW="12906375" imgH="6267450" progId="">
                  <p:embed/>
                </p:oleObj>
              </mc:Choice>
              <mc:Fallback>
                <p:oleObj name="AutoCAD Drawing" r:id="rId4" imgW="12906375" imgH="6267450" progId="">
                  <p:embed/>
                  <p:pic>
                    <p:nvPicPr>
                      <p:cNvPr id="0" name="Picture 19"/>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l="38329" t="56609" r="35779" b="24219"/>
                      <a:stretch>
                        <a:fillRect/>
                      </a:stretch>
                    </p:blipFill>
                    <p:spPr bwMode="auto">
                      <a:xfrm>
                        <a:off x="122238" y="2314575"/>
                        <a:ext cx="8910637" cy="3117850"/>
                      </a:xfrm>
                      <a:prstGeom prst="rect">
                        <a:avLst/>
                      </a:prstGeom>
                      <a:solidFill>
                        <a:schemeClr val="tx2"/>
                      </a:solidFill>
                    </p:spPr>
                  </p:pic>
                </p:oleObj>
              </mc:Fallback>
            </mc:AlternateContent>
          </a:graphicData>
        </a:graphic>
      </p:graphicFrame>
      <p:sp>
        <p:nvSpPr>
          <p:cNvPr id="20486" name="Rectangle 2"/>
          <p:cNvSpPr>
            <a:spLocks noChangeArrowheads="1"/>
          </p:cNvSpPr>
          <p:nvPr/>
        </p:nvSpPr>
        <p:spPr bwMode="auto">
          <a:xfrm>
            <a:off x="2117725" y="439738"/>
            <a:ext cx="513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1.2 Cuple cinematice şi elemente</a:t>
            </a: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188913" y="1919288"/>
            <a:ext cx="83994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ro-RO" altLang="en-US" sz="2400" b="1" i="1">
                <a:solidFill>
                  <a:srgbClr val="FF0000"/>
                </a:solidFill>
                <a:latin typeface="Times New Roman" panose="02020603050405020304" pitchFamily="18" charset="0"/>
              </a:rPr>
              <a:t>Gradul de libertate</a:t>
            </a:r>
            <a:r>
              <a:rPr lang="ro-RO" altLang="en-US" sz="2400" b="1">
                <a:solidFill>
                  <a:srgbClr val="FF0000"/>
                </a:solidFill>
                <a:latin typeface="Times New Roman" panose="02020603050405020304" pitchFamily="18" charset="0"/>
              </a:rPr>
              <a:t> </a:t>
            </a:r>
            <a:r>
              <a:rPr lang="ro-RO" altLang="en-US" sz="2400" i="1">
                <a:latin typeface="Times New Roman" panose="02020603050405020304" pitchFamily="18" charset="0"/>
              </a:rPr>
              <a:t>L</a:t>
            </a:r>
            <a:r>
              <a:rPr lang="ro-RO" altLang="en-US" sz="2400">
                <a:latin typeface="Times New Roman" panose="02020603050405020304" pitchFamily="18" charset="0"/>
              </a:rPr>
              <a:t> este definit ca fiind numărul parametrilor independenţi necesari pentru definirea univocă a poziţiei/mişcării unui element – corp în raport cu un sistem de referinţă exterior lui.</a:t>
            </a:r>
            <a:endParaRPr lang="de-DE" altLang="en-US" sz="2400">
              <a:latin typeface="Times New Roman" panose="02020603050405020304" pitchFamily="18" charset="0"/>
            </a:endParaRPr>
          </a:p>
        </p:txBody>
      </p:sp>
      <p:sp>
        <p:nvSpPr>
          <p:cNvPr id="22531" name="Rectangle 2"/>
          <p:cNvSpPr>
            <a:spLocks noChangeArrowheads="1"/>
          </p:cNvSpPr>
          <p:nvPr/>
        </p:nvSpPr>
        <p:spPr bwMode="auto">
          <a:xfrm>
            <a:off x="2117725" y="439738"/>
            <a:ext cx="513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1.2 Cuple cinematice şi elemente</a:t>
            </a:r>
          </a:p>
        </p:txBody>
      </p:sp>
      <p:graphicFrame>
        <p:nvGraphicFramePr>
          <p:cNvPr id="22532" name="Object 4"/>
          <p:cNvGraphicFramePr>
            <a:graphicFrameLocks noChangeAspect="1"/>
          </p:cNvGraphicFramePr>
          <p:nvPr/>
        </p:nvGraphicFramePr>
        <p:xfrm>
          <a:off x="952500" y="3633788"/>
          <a:ext cx="2641600" cy="2392362"/>
        </p:xfrm>
        <a:graphic>
          <a:graphicData uri="http://schemas.openxmlformats.org/presentationml/2006/ole">
            <mc:AlternateContent xmlns:mc="http://schemas.openxmlformats.org/markup-compatibility/2006">
              <mc:Choice xmlns:v="urn:schemas-microsoft-com:vml" Requires="v">
                <p:oleObj spid="_x0000_s22562" r:id="rId4" imgW="2375916" imgH="2250948" progId="">
                  <p:embed/>
                </p:oleObj>
              </mc:Choice>
              <mc:Fallback>
                <p:oleObj r:id="rId4" imgW="2375916" imgH="2250948" progId="">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t="1883" b="3172"/>
                      <a:stretch>
                        <a:fillRect/>
                      </a:stretch>
                    </p:blipFill>
                    <p:spPr bwMode="auto">
                      <a:xfrm>
                        <a:off x="952500" y="3633788"/>
                        <a:ext cx="2641600" cy="2392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5"/>
          <p:cNvGraphicFramePr>
            <a:graphicFrameLocks noChangeAspect="1"/>
          </p:cNvGraphicFramePr>
          <p:nvPr/>
        </p:nvGraphicFramePr>
        <p:xfrm>
          <a:off x="5405438" y="3648075"/>
          <a:ext cx="2711450" cy="2374900"/>
        </p:xfrm>
        <a:graphic>
          <a:graphicData uri="http://schemas.openxmlformats.org/presentationml/2006/ole">
            <mc:AlternateContent xmlns:mc="http://schemas.openxmlformats.org/markup-compatibility/2006">
              <mc:Choice xmlns:v="urn:schemas-microsoft-com:vml" Requires="v">
                <p:oleObj spid="_x0000_s22563" name="AutoCAD Drawing" r:id="rId6" imgW="9648825" imgH="7696200" progId="">
                  <p:embed/>
                </p:oleObj>
              </mc:Choice>
              <mc:Fallback>
                <p:oleObj name="AutoCAD Drawing" r:id="rId6" imgW="9648825" imgH="7696200" progId="">
                  <p:embed/>
                  <p:pic>
                    <p:nvPicPr>
                      <p:cNvPr id="0" name="Picture 31"/>
                      <p:cNvPicPr>
                        <a:picLocks noChangeAspect="1" noChangeArrowheads="1"/>
                      </p:cNvPicPr>
                      <p:nvPr/>
                    </p:nvPicPr>
                    <p:blipFill>
                      <a:blip r:embed="rId7">
                        <a:extLst>
                          <a:ext uri="{28A0092B-C50C-407E-A947-70E740481C1C}">
                            <a14:useLocalDpi xmlns:a14="http://schemas.microsoft.com/office/drawing/2010/main" val="0"/>
                          </a:ext>
                        </a:extLst>
                      </a:blip>
                      <a:srcRect l="34885" t="36719" r="30408" b="25119"/>
                      <a:stretch>
                        <a:fillRect/>
                      </a:stretch>
                    </p:blipFill>
                    <p:spPr bwMode="auto">
                      <a:xfrm>
                        <a:off x="5405438" y="3648075"/>
                        <a:ext cx="2711450" cy="2374900"/>
                      </a:xfrm>
                      <a:prstGeom prst="rect">
                        <a:avLst/>
                      </a:prstGeom>
                      <a:solidFill>
                        <a:srgbClr val="FFFFFF"/>
                      </a:solidFill>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247650" y="1781175"/>
            <a:ext cx="6915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de-DE" altLang="en-US" sz="2800" b="1" i="1">
                <a:solidFill>
                  <a:srgbClr val="FF0000"/>
                </a:solidFill>
                <a:latin typeface="Times New Roman" panose="02020603050405020304" pitchFamily="18" charset="0"/>
              </a:rPr>
              <a:t>G</a:t>
            </a:r>
            <a:r>
              <a:rPr lang="ro-RO" altLang="en-US" sz="2800" b="1" i="1">
                <a:solidFill>
                  <a:srgbClr val="FF0000"/>
                </a:solidFill>
                <a:latin typeface="Times New Roman" panose="02020603050405020304" pitchFamily="18" charset="0"/>
              </a:rPr>
              <a:t>radul de libertate al unei cuple cinematice</a:t>
            </a:r>
            <a:r>
              <a:rPr lang="ro-RO" altLang="en-US" sz="2800" b="1">
                <a:solidFill>
                  <a:srgbClr val="FF0000"/>
                </a:solidFill>
                <a:latin typeface="Times New Roman" panose="02020603050405020304" pitchFamily="18" charset="0"/>
              </a:rPr>
              <a:t>:</a:t>
            </a:r>
            <a:endParaRPr lang="de-DE" altLang="en-US" sz="2800" b="1">
              <a:solidFill>
                <a:srgbClr val="FF0000"/>
              </a:solidFill>
              <a:latin typeface="Times New Roman" panose="02020603050405020304" pitchFamily="18" charset="0"/>
            </a:endParaRPr>
          </a:p>
        </p:txBody>
      </p:sp>
      <p:sp>
        <p:nvSpPr>
          <p:cNvPr id="251909" name="Rectangle 5"/>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51912" name="Rectangle 8"/>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51914" name="Rectangle 10"/>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4583" name="Rectangle 2"/>
          <p:cNvSpPr>
            <a:spLocks noChangeArrowheads="1"/>
          </p:cNvSpPr>
          <p:nvPr/>
        </p:nvSpPr>
        <p:spPr bwMode="auto">
          <a:xfrm>
            <a:off x="2117725" y="439738"/>
            <a:ext cx="513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1.2 Cuple cinematice şi elemente</a:t>
            </a:r>
          </a:p>
        </p:txBody>
      </p:sp>
      <p:sp>
        <p:nvSpPr>
          <p:cNvPr id="24584" name="Rechteck 12"/>
          <p:cNvSpPr>
            <a:spLocks noChangeArrowheads="1"/>
          </p:cNvSpPr>
          <p:nvPr/>
        </p:nvSpPr>
        <p:spPr bwMode="auto">
          <a:xfrm>
            <a:off x="322263" y="3354388"/>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ro-RO" altLang="en-US" sz="2400" b="1" i="1">
                <a:solidFill>
                  <a:srgbClr val="FF0000"/>
                </a:solidFill>
                <a:latin typeface="Times New Roman" panose="02020603050405020304" pitchFamily="18" charset="0"/>
              </a:rPr>
              <a:t>Clasa „i</a:t>
            </a:r>
            <a:r>
              <a:rPr lang="ro-RO" altLang="en-US" sz="2400" i="1">
                <a:solidFill>
                  <a:srgbClr val="FF0000"/>
                </a:solidFill>
                <a:latin typeface="Times New Roman" panose="02020603050405020304" pitchFamily="18" charset="0"/>
              </a:rPr>
              <a:t>“</a:t>
            </a:r>
            <a:r>
              <a:rPr lang="ro-RO" altLang="en-US" sz="2400" i="1">
                <a:latin typeface="Times New Roman" panose="02020603050405020304" pitchFamily="18" charset="0"/>
              </a:rPr>
              <a:t> a unei cuple cinematice</a:t>
            </a:r>
            <a:r>
              <a:rPr lang="ro-RO" altLang="en-US" sz="2400">
                <a:latin typeface="Times New Roman" panose="02020603050405020304" pitchFamily="18" charset="0"/>
              </a:rPr>
              <a:t> este dată de numărul gradelor de libertate suprimate în mişcarea relativă a celor două elemente care formează cupla cinematică</a:t>
            </a:r>
            <a:r>
              <a:rPr lang="de-DE" altLang="en-US" sz="2400">
                <a:latin typeface="Times New Roman" panose="02020603050405020304" pitchFamily="18" charset="0"/>
              </a:rPr>
              <a:t>.</a:t>
            </a:r>
          </a:p>
        </p:txBody>
      </p:sp>
      <mc:AlternateContent xmlns:mc="http://schemas.openxmlformats.org/markup-compatibility/2006" xmlns:a14="http://schemas.microsoft.com/office/drawing/2010/main">
        <mc:Choice Requires="a14">
          <p:sp>
            <p:nvSpPr>
              <p:cNvPr id="2" name="Rectangle 1"/>
              <p:cNvSpPr/>
              <p:nvPr/>
            </p:nvSpPr>
            <p:spPr>
              <a:xfrm>
                <a:off x="2117725" y="2390776"/>
                <a:ext cx="2581275"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rPr>
                        <m:t>𝑳</m:t>
                      </m:r>
                      <m:r>
                        <a:rPr lang="en-US" sz="3600" b="1" i="0">
                          <a:latin typeface="Cambria Math" panose="02040503050406030204" pitchFamily="18" charset="0"/>
                        </a:rPr>
                        <m:t>=</m:t>
                      </m:r>
                      <m:r>
                        <a:rPr lang="en-US" sz="3600" b="1" i="0">
                          <a:latin typeface="Cambria Math" panose="02040503050406030204" pitchFamily="18" charset="0"/>
                        </a:rPr>
                        <m:t>𝟔</m:t>
                      </m:r>
                      <m:r>
                        <a:rPr lang="en-US" sz="3600" b="1" i="0">
                          <a:latin typeface="Cambria Math" panose="02040503050406030204" pitchFamily="18" charset="0"/>
                        </a:rPr>
                        <m:t>−</m:t>
                      </m:r>
                      <m:r>
                        <a:rPr lang="en-US" sz="3600" b="1" i="1">
                          <a:latin typeface="Cambria Math" panose="02040503050406030204" pitchFamily="18" charset="0"/>
                        </a:rPr>
                        <m:t>𝒊</m:t>
                      </m:r>
                    </m:oMath>
                  </m:oMathPara>
                </a14:m>
                <a:endParaRPr lang="en-US" sz="3600" b="1" dirty="0"/>
              </a:p>
            </p:txBody>
          </p:sp>
        </mc:Choice>
        <mc:Fallback xmlns="">
          <p:sp>
            <p:nvSpPr>
              <p:cNvPr id="2" name="Rectangle 1"/>
              <p:cNvSpPr>
                <a:spLocks noRot="1" noChangeAspect="1" noMove="1" noResize="1" noEditPoints="1" noAdjustHandles="1" noChangeArrowheads="1" noChangeShapeType="1" noTextEdit="1"/>
              </p:cNvSpPr>
              <p:nvPr/>
            </p:nvSpPr>
            <p:spPr>
              <a:xfrm>
                <a:off x="2117725" y="2390776"/>
                <a:ext cx="2581275" cy="646331"/>
              </a:xfrm>
              <a:prstGeom prst="rect">
                <a:avLst/>
              </a:prstGeom>
              <a:blipFill rotWithShape="0">
                <a:blip r:embed="rId3"/>
                <a:stretch>
                  <a:fillRect/>
                </a:stretch>
              </a:blipFill>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117725" y="439738"/>
            <a:ext cx="513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1.2 Cuple cinematice şi elemente</a:t>
            </a:r>
          </a:p>
        </p:txBody>
      </p:sp>
      <p:sp>
        <p:nvSpPr>
          <p:cNvPr id="26627" name="Rectangle 6"/>
          <p:cNvSpPr>
            <a:spLocks noChangeArrowheads="1"/>
          </p:cNvSpPr>
          <p:nvPr/>
        </p:nvSpPr>
        <p:spPr bwMode="auto">
          <a:xfrm>
            <a:off x="188913" y="1554163"/>
            <a:ext cx="793908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o-RO" altLang="en-US" sz="2400">
                <a:latin typeface="Times New Roman" panose="02020603050405020304" pitchFamily="18" charset="0"/>
                <a:cs typeface="Times New Roman" panose="02020603050405020304" pitchFamily="18" charset="0"/>
              </a:rPr>
              <a:t>Dupǎ forma zonei de contact cuplele cinematice se clasifică în:</a:t>
            </a:r>
            <a:endParaRPr lang="de-DE" altLang="en-US" sz="2400">
              <a:latin typeface="Times New Roman" panose="02020603050405020304" pitchFamily="18" charset="0"/>
            </a:endParaRPr>
          </a:p>
          <a:p>
            <a:pPr>
              <a:spcBef>
                <a:spcPct val="0"/>
              </a:spcBef>
              <a:buFontTx/>
              <a:buNone/>
            </a:pPr>
            <a:r>
              <a:rPr lang="ro-RO" altLang="en-US" sz="2400">
                <a:latin typeface="Times New Roman" panose="02020603050405020304" pitchFamily="18" charset="0"/>
                <a:cs typeface="Times New Roman" panose="02020603050405020304" pitchFamily="18" charset="0"/>
              </a:rPr>
              <a:t>- cuple cu zonǎ de contact punctiform  </a:t>
            </a:r>
            <a:r>
              <a:rPr lang="de-DE" altLang="en-US" sz="2400">
                <a:latin typeface="Times New Roman" panose="02020603050405020304" pitchFamily="18" charset="0"/>
                <a:cs typeface="Times New Roman" panose="02020603050405020304" pitchFamily="18" charset="0"/>
              </a:rPr>
              <a:t>(ex. </a:t>
            </a:r>
            <a:r>
              <a:rPr lang="ro-RO" altLang="en-US" sz="2400">
                <a:latin typeface="Times New Roman" panose="02020603050405020304" pitchFamily="18" charset="0"/>
                <a:cs typeface="Times New Roman" panose="02020603050405020304" pitchFamily="18" charset="0"/>
              </a:rPr>
              <a:t>cupla sferă-plan);</a:t>
            </a:r>
            <a:endParaRPr lang="de-DE" altLang="en-US" sz="2400">
              <a:latin typeface="Times New Roman" panose="02020603050405020304" pitchFamily="18" charset="0"/>
            </a:endParaRPr>
          </a:p>
          <a:p>
            <a:pPr>
              <a:spcBef>
                <a:spcPct val="0"/>
              </a:spcBef>
              <a:buFontTx/>
              <a:buNone/>
            </a:pPr>
            <a:r>
              <a:rPr lang="ro-RO" altLang="en-US" sz="2400">
                <a:latin typeface="Times New Roman" panose="02020603050405020304" pitchFamily="18" charset="0"/>
                <a:cs typeface="Times New Roman" panose="02020603050405020304" pitchFamily="18" charset="0"/>
              </a:rPr>
              <a:t>- cuple cu zonǎ de contact liniar (ex. cupla cilindru-plan</a:t>
            </a:r>
            <a:r>
              <a:rPr lang="de-DE" altLang="en-US" sz="2400">
                <a:latin typeface="Times New Roman" panose="02020603050405020304" pitchFamily="18" charset="0"/>
                <a:cs typeface="Times New Roman" panose="02020603050405020304" pitchFamily="18" charset="0"/>
              </a:rPr>
              <a:t>)</a:t>
            </a:r>
            <a:r>
              <a:rPr lang="ro-RO" altLang="en-US" sz="2400">
                <a:latin typeface="Times New Roman" panose="02020603050405020304" pitchFamily="18" charset="0"/>
                <a:cs typeface="Times New Roman" panose="02020603050405020304" pitchFamily="18" charset="0"/>
              </a:rPr>
              <a:t>;</a:t>
            </a:r>
          </a:p>
          <a:p>
            <a:pPr>
              <a:spcBef>
                <a:spcPct val="0"/>
              </a:spcBef>
              <a:buFontTx/>
              <a:buChar char="-"/>
            </a:pPr>
            <a:r>
              <a:rPr lang="ro-RO" altLang="en-US" sz="2400">
                <a:latin typeface="Times New Roman" panose="02020603050405020304" pitchFamily="18" charset="0"/>
                <a:cs typeface="Times New Roman" panose="02020603050405020304" pitchFamily="18" charset="0"/>
              </a:rPr>
              <a:t>cuple cu zonǎ de contact pe suprafaţǎ (</a:t>
            </a:r>
            <a:r>
              <a:rPr lang="de-DE" altLang="en-US" sz="2400">
                <a:latin typeface="Times New Roman" panose="02020603050405020304" pitchFamily="18" charset="0"/>
                <a:cs typeface="Times New Roman" panose="02020603050405020304" pitchFamily="18" charset="0"/>
              </a:rPr>
              <a:t>ex. </a:t>
            </a:r>
            <a:r>
              <a:rPr lang="ro-RO" altLang="en-US" sz="2400">
                <a:latin typeface="Times New Roman" panose="02020603050405020304" pitchFamily="18" charset="0"/>
                <a:cs typeface="Times New Roman" panose="02020603050405020304" pitchFamily="18" charset="0"/>
              </a:rPr>
              <a:t>cupla de rotaţie, </a:t>
            </a:r>
            <a:endParaRPr lang="de-DE" altLang="en-US" sz="2400">
              <a:latin typeface="Times New Roman" panose="02020603050405020304" pitchFamily="18" charset="0"/>
              <a:cs typeface="Times New Roman" panose="02020603050405020304" pitchFamily="18" charset="0"/>
            </a:endParaRPr>
          </a:p>
          <a:p>
            <a:pPr>
              <a:spcBef>
                <a:spcPct val="0"/>
              </a:spcBef>
              <a:buFont typeface="Monotype Sorts" pitchFamily="2" charset="2"/>
              <a:buNone/>
            </a:pPr>
            <a:r>
              <a:rPr lang="de-DE" altLang="en-US" sz="2400">
                <a:latin typeface="Times New Roman" panose="02020603050405020304" pitchFamily="18" charset="0"/>
                <a:cs typeface="Times New Roman" panose="02020603050405020304" pitchFamily="18" charset="0"/>
              </a:rPr>
              <a:t>                                                                 </a:t>
            </a:r>
            <a:r>
              <a:rPr lang="ro-RO" altLang="en-US" sz="2400">
                <a:latin typeface="Times New Roman" panose="02020603050405020304" pitchFamily="18" charset="0"/>
                <a:cs typeface="Times New Roman" panose="02020603050405020304" pitchFamily="18" charset="0"/>
              </a:rPr>
              <a:t>cupla de translaţie). </a:t>
            </a:r>
            <a:endParaRPr lang="ro-RO" altLang="en-US" sz="2400">
              <a:latin typeface="Times New Roman" panose="02020603050405020304" pitchFamily="18" charset="0"/>
            </a:endParaRPr>
          </a:p>
        </p:txBody>
      </p:sp>
      <p:sp>
        <p:nvSpPr>
          <p:cNvPr id="26628" name="Rechteck 7"/>
          <p:cNvSpPr>
            <a:spLocks noChangeArrowheads="1"/>
          </p:cNvSpPr>
          <p:nvPr/>
        </p:nvSpPr>
        <p:spPr bwMode="auto">
          <a:xfrm>
            <a:off x="0" y="3595688"/>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ro-RO" altLang="en-US" sz="2400" b="1" i="1">
                <a:solidFill>
                  <a:srgbClr val="FF0000"/>
                </a:solidFill>
                <a:latin typeface="Times New Roman" panose="02020603050405020304" pitchFamily="18" charset="0"/>
              </a:rPr>
              <a:t>Cuplele cinematice inferioare</a:t>
            </a:r>
            <a:r>
              <a:rPr lang="ro-RO" altLang="en-US" sz="2400" b="1">
                <a:solidFill>
                  <a:srgbClr val="FF0000"/>
                </a:solidFill>
                <a:latin typeface="Times New Roman" panose="02020603050405020304" pitchFamily="18" charset="0"/>
              </a:rPr>
              <a:t> </a:t>
            </a:r>
            <a:r>
              <a:rPr lang="ro-RO" altLang="en-US" sz="2400">
                <a:latin typeface="Times New Roman" panose="02020603050405020304" pitchFamily="18" charset="0"/>
              </a:rPr>
              <a:t>sunt cuplele cinematice la care contactul teoretic al celor două zone de contact se realizează după o suprafaţă</a:t>
            </a:r>
            <a:r>
              <a:rPr lang="de-DE" altLang="en-US" sz="2400">
                <a:latin typeface="Times New Roman" panose="02020603050405020304" pitchFamily="18" charset="0"/>
              </a:rPr>
              <a:t>.</a:t>
            </a:r>
          </a:p>
        </p:txBody>
      </p:sp>
      <p:sp>
        <p:nvSpPr>
          <p:cNvPr id="26629" name="Rechteck 8"/>
          <p:cNvSpPr>
            <a:spLocks noChangeArrowheads="1"/>
          </p:cNvSpPr>
          <p:nvPr/>
        </p:nvSpPr>
        <p:spPr bwMode="auto">
          <a:xfrm>
            <a:off x="0" y="491331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ro-RO" altLang="en-US" sz="2400" b="1" i="1">
                <a:solidFill>
                  <a:srgbClr val="FF0000"/>
                </a:solidFill>
                <a:latin typeface="Times New Roman" panose="02020603050405020304" pitchFamily="18" charset="0"/>
              </a:rPr>
              <a:t>Cuplele cinematice superioare</a:t>
            </a:r>
            <a:r>
              <a:rPr lang="ro-RO" altLang="en-US" sz="2400" b="1">
                <a:solidFill>
                  <a:srgbClr val="FF0000"/>
                </a:solidFill>
                <a:latin typeface="Times New Roman" panose="02020603050405020304" pitchFamily="18" charset="0"/>
              </a:rPr>
              <a:t> </a:t>
            </a:r>
            <a:r>
              <a:rPr lang="ro-RO" altLang="en-US" sz="2400">
                <a:latin typeface="Times New Roman" panose="02020603050405020304" pitchFamily="18" charset="0"/>
              </a:rPr>
              <a:t>sunt cuplele cinematice la care contactul teoretic al celor două zone de contact este liniar sau punctiform</a:t>
            </a:r>
            <a:r>
              <a:rPr lang="de-DE" altLang="en-US" sz="2400">
                <a:latin typeface="Times New Roman" panose="02020603050405020304" pitchFamily="18" charset="0"/>
              </a:rPr>
              <a:t>.</a:t>
            </a: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117725" y="439738"/>
            <a:ext cx="513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1.2 Cuple cinematice şi elemente</a:t>
            </a:r>
          </a:p>
        </p:txBody>
      </p:sp>
      <p:sp>
        <p:nvSpPr>
          <p:cNvPr id="30723" name="Rectangle 7"/>
          <p:cNvSpPr>
            <a:spLocks noChangeArrowheads="1"/>
          </p:cNvSpPr>
          <p:nvPr/>
        </p:nvSpPr>
        <p:spPr bwMode="auto">
          <a:xfrm>
            <a:off x="152400" y="1554163"/>
            <a:ext cx="8561388"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o-RO" altLang="en-US" sz="2400" dirty="0">
                <a:latin typeface="Times New Roman" panose="02020603050405020304" pitchFamily="18" charset="0"/>
                <a:cs typeface="Times New Roman" panose="02020603050405020304" pitchFamily="18" charset="0"/>
              </a:rPr>
              <a:t>Clasificarea elementelor se poate realiza după următoarele </a:t>
            </a:r>
            <a:r>
              <a:rPr lang="ro-RO" altLang="en-US" sz="2400" dirty="0" smtClean="0">
                <a:latin typeface="Times New Roman" panose="02020603050405020304" pitchFamily="18" charset="0"/>
                <a:cs typeface="Times New Roman" panose="02020603050405020304" pitchFamily="18" charset="0"/>
              </a:rPr>
              <a:t>criteri</a:t>
            </a:r>
            <a:r>
              <a:rPr lang="en-US" altLang="en-US" sz="2400" dirty="0" err="1" smtClean="0">
                <a:latin typeface="Times New Roman" panose="02020603050405020304" pitchFamily="18" charset="0"/>
                <a:cs typeface="Times New Roman" panose="02020603050405020304" pitchFamily="18" charset="0"/>
              </a:rPr>
              <a:t>i</a:t>
            </a:r>
            <a:r>
              <a:rPr lang="ro-RO" altLang="en-US" sz="2400" dirty="0" smtClean="0">
                <a:latin typeface="Times New Roman" panose="02020603050405020304" pitchFamily="18" charset="0"/>
                <a:cs typeface="Times New Roman" panose="02020603050405020304" pitchFamily="18" charset="0"/>
              </a:rPr>
              <a:t>:</a:t>
            </a:r>
            <a:endParaRPr lang="de-DE" altLang="en-US" sz="2400" dirty="0">
              <a:latin typeface="Times New Roman" panose="02020603050405020304" pitchFamily="18" charset="0"/>
              <a:cs typeface="Times New Roman" panose="02020603050405020304" pitchFamily="18" charset="0"/>
            </a:endParaRPr>
          </a:p>
          <a:p>
            <a:pPr algn="just">
              <a:spcBef>
                <a:spcPct val="0"/>
              </a:spcBef>
              <a:buFontTx/>
              <a:buNone/>
            </a:pPr>
            <a:endParaRPr lang="de-DE" altLang="en-US" sz="2400" dirty="0">
              <a:latin typeface="Times New Roman" panose="02020603050405020304" pitchFamily="18" charset="0"/>
              <a:cs typeface="Times New Roman" panose="02020603050405020304" pitchFamily="18" charset="0"/>
            </a:endParaRPr>
          </a:p>
          <a:p>
            <a:pPr algn="just">
              <a:buClr>
                <a:schemeClr val="hlink"/>
              </a:buClr>
              <a:buSzPct val="75000"/>
              <a:buFont typeface="Monotype Sorts" pitchFamily="2" charset="2"/>
              <a:buNone/>
            </a:pPr>
            <a:r>
              <a:rPr lang="de-DE" altLang="en-US" sz="2400" dirty="0">
                <a:latin typeface="Times New Roman" panose="02020603050405020304" pitchFamily="18" charset="0"/>
                <a:cs typeface="Times New Roman" panose="02020603050405020304" pitchFamily="18" charset="0"/>
              </a:rPr>
              <a:t>     a) </a:t>
            </a:r>
            <a:r>
              <a:rPr lang="ro-RO" altLang="en-US" sz="2400" dirty="0">
                <a:latin typeface="Times New Roman" panose="02020603050405020304" pitchFamily="18" charset="0"/>
                <a:cs typeface="Times New Roman" panose="02020603050405020304" pitchFamily="18" charset="0"/>
              </a:rPr>
              <a:t>după forma constructivă a elementelor</a:t>
            </a:r>
            <a:r>
              <a:rPr lang="de-DE" altLang="en-US" sz="2400" dirty="0">
                <a:latin typeface="Times New Roman" panose="02020603050405020304" pitchFamily="18" charset="0"/>
                <a:cs typeface="Times New Roman" panose="02020603050405020304" pitchFamily="18" charset="0"/>
              </a:rPr>
              <a:t>: </a:t>
            </a:r>
            <a:r>
              <a:rPr lang="ro-RO" altLang="en-US" sz="2400" dirty="0">
                <a:latin typeface="Times New Roman" panose="02020603050405020304" pitchFamily="18" charset="0"/>
              </a:rPr>
              <a:t>manivelǎ</a:t>
            </a:r>
            <a:r>
              <a:rPr lang="de-DE" altLang="en-US" sz="2400" dirty="0">
                <a:latin typeface="Times New Roman" panose="02020603050405020304" pitchFamily="18" charset="0"/>
              </a:rPr>
              <a:t>, </a:t>
            </a:r>
            <a:r>
              <a:rPr lang="ro-RO" altLang="en-US" sz="2400" dirty="0">
                <a:latin typeface="Times New Roman" panose="02020603050405020304" pitchFamily="18" charset="0"/>
              </a:rPr>
              <a:t>balansier</a:t>
            </a:r>
            <a:r>
              <a:rPr lang="de-DE" altLang="en-US" sz="2400" dirty="0">
                <a:latin typeface="Times New Roman" panose="02020603050405020304" pitchFamily="18" charset="0"/>
              </a:rPr>
              <a:t>, </a:t>
            </a:r>
            <a:r>
              <a:rPr lang="ro-RO" altLang="en-US" sz="2400" dirty="0">
                <a:latin typeface="Times New Roman" panose="02020603050405020304" pitchFamily="18" charset="0"/>
              </a:rPr>
              <a:t> culisă</a:t>
            </a:r>
            <a:r>
              <a:rPr lang="de-DE" altLang="en-US" sz="2400" dirty="0">
                <a:latin typeface="Times New Roman" panose="02020603050405020304" pitchFamily="18" charset="0"/>
              </a:rPr>
              <a:t>, </a:t>
            </a:r>
            <a:r>
              <a:rPr lang="ro-RO" altLang="en-US" sz="2400" dirty="0">
                <a:latin typeface="Times New Roman" panose="02020603050405020304" pitchFamily="18" charset="0"/>
              </a:rPr>
              <a:t>piston</a:t>
            </a:r>
            <a:r>
              <a:rPr lang="de-DE" altLang="en-US" sz="2400" dirty="0">
                <a:latin typeface="Times New Roman" panose="02020603050405020304" pitchFamily="18" charset="0"/>
              </a:rPr>
              <a:t>, </a:t>
            </a:r>
            <a:r>
              <a:rPr lang="ro-RO" altLang="en-US" sz="2400" dirty="0">
                <a:latin typeface="Times New Roman" panose="02020603050405020304" pitchFamily="18" charset="0"/>
              </a:rPr>
              <a:t>piatrǎ de culisǎ</a:t>
            </a:r>
            <a:r>
              <a:rPr lang="de-DE" altLang="en-US" sz="2400" dirty="0">
                <a:latin typeface="Times New Roman" panose="02020603050405020304" pitchFamily="18" charset="0"/>
              </a:rPr>
              <a:t>, </a:t>
            </a:r>
            <a:r>
              <a:rPr lang="ro-RO" altLang="en-US" sz="2400" dirty="0">
                <a:latin typeface="Times New Roman" panose="02020603050405020304" pitchFamily="18" charset="0"/>
              </a:rPr>
              <a:t>camǎ</a:t>
            </a:r>
            <a:r>
              <a:rPr lang="de-DE" altLang="en-US" sz="2400" dirty="0">
                <a:latin typeface="Times New Roman" panose="02020603050405020304" pitchFamily="18" charset="0"/>
              </a:rPr>
              <a:t>, </a:t>
            </a:r>
            <a:r>
              <a:rPr lang="ro-RO" altLang="en-US" sz="2400" dirty="0">
                <a:latin typeface="Times New Roman" panose="02020603050405020304" pitchFamily="18" charset="0"/>
              </a:rPr>
              <a:t>roatǎ dinţatǎ</a:t>
            </a:r>
            <a:r>
              <a:rPr lang="de-DE" altLang="en-US" sz="2400" dirty="0">
                <a:latin typeface="Times New Roman" panose="02020603050405020304" pitchFamily="18" charset="0"/>
              </a:rPr>
              <a:t>,</a:t>
            </a:r>
            <a:r>
              <a:rPr lang="ro-RO" altLang="en-US" sz="2400" dirty="0">
                <a:latin typeface="Times New Roman" panose="02020603050405020304" pitchFamily="18" charset="0"/>
              </a:rPr>
              <a:t> etc.</a:t>
            </a:r>
            <a:endParaRPr lang="de-DE" altLang="en-US" sz="2400" dirty="0">
              <a:latin typeface="Times New Roman" panose="02020603050405020304" pitchFamily="18" charset="0"/>
            </a:endParaRPr>
          </a:p>
          <a:p>
            <a:pPr algn="just">
              <a:spcBef>
                <a:spcPct val="0"/>
              </a:spcBef>
              <a:buFont typeface="Monotype Sorts" pitchFamily="2" charset="2"/>
              <a:buNone/>
            </a:pPr>
            <a:endParaRPr lang="de-DE" altLang="en-US" sz="2400" dirty="0">
              <a:latin typeface="Times New Roman" panose="02020603050405020304" pitchFamily="18" charset="0"/>
              <a:cs typeface="Times New Roman" panose="02020603050405020304" pitchFamily="18" charset="0"/>
            </a:endParaRPr>
          </a:p>
          <a:p>
            <a:pPr algn="just">
              <a:buClr>
                <a:schemeClr val="hlink"/>
              </a:buClr>
              <a:buSzPct val="75000"/>
              <a:buFont typeface="Monotype Sorts" pitchFamily="2" charset="2"/>
              <a:buNone/>
            </a:pPr>
            <a:r>
              <a:rPr lang="de-DE" altLang="en-US" sz="2400" dirty="0">
                <a:latin typeface="Times New Roman" panose="02020603050405020304" pitchFamily="18" charset="0"/>
              </a:rPr>
              <a:t>     </a:t>
            </a:r>
            <a:r>
              <a:rPr lang="ro-RO" altLang="en-US" sz="2400" dirty="0">
                <a:latin typeface="Times New Roman" panose="02020603050405020304" pitchFamily="18" charset="0"/>
              </a:rPr>
              <a:t>b</a:t>
            </a:r>
            <a:r>
              <a:rPr lang="de-DE" altLang="en-US" sz="2400" dirty="0">
                <a:latin typeface="Times New Roman" panose="02020603050405020304" pitchFamily="18" charset="0"/>
              </a:rPr>
              <a:t>)</a:t>
            </a:r>
            <a:r>
              <a:rPr lang="ro-RO" altLang="en-US" sz="2400" dirty="0">
                <a:latin typeface="Times New Roman" panose="02020603050405020304" pitchFamily="18" charset="0"/>
              </a:rPr>
              <a:t> după numărul cuplelor cinematice de legǎturǎ ale elementelor cu restul mecanismului</a:t>
            </a:r>
            <a:r>
              <a:rPr lang="de-DE" altLang="en-US" sz="2400" dirty="0">
                <a:latin typeface="Times New Roman" panose="02020603050405020304" pitchFamily="18" charset="0"/>
              </a:rPr>
              <a:t>: </a:t>
            </a:r>
            <a:r>
              <a:rPr lang="ro-RO" altLang="en-US" sz="2400" dirty="0">
                <a:latin typeface="Times New Roman" panose="02020603050405020304" pitchFamily="18" charset="0"/>
              </a:rPr>
              <a:t>elemente binare</a:t>
            </a:r>
            <a:r>
              <a:rPr lang="de-DE" altLang="en-US" sz="2400" dirty="0">
                <a:latin typeface="Times New Roman" panose="02020603050405020304" pitchFamily="18" charset="0"/>
              </a:rPr>
              <a:t>, </a:t>
            </a:r>
            <a:r>
              <a:rPr lang="ro-RO" altLang="en-US" sz="2400" dirty="0">
                <a:latin typeface="Times New Roman" panose="02020603050405020304" pitchFamily="18" charset="0"/>
              </a:rPr>
              <a:t>elemente ternare</a:t>
            </a:r>
            <a:r>
              <a:rPr lang="de-DE" altLang="en-US" sz="2400" dirty="0">
                <a:latin typeface="Times New Roman" panose="02020603050405020304" pitchFamily="18" charset="0"/>
              </a:rPr>
              <a:t>, </a:t>
            </a:r>
            <a:r>
              <a:rPr lang="ro-RO" altLang="en-US" sz="2400" dirty="0">
                <a:latin typeface="Times New Roman" panose="02020603050405020304" pitchFamily="18" charset="0"/>
              </a:rPr>
              <a:t>elemente quaternare</a:t>
            </a:r>
            <a:r>
              <a:rPr lang="de-DE" altLang="en-US" sz="2400" dirty="0">
                <a:latin typeface="Times New Roman" panose="02020603050405020304" pitchFamily="18" charset="0"/>
              </a:rPr>
              <a:t>, </a:t>
            </a:r>
            <a:r>
              <a:rPr lang="ro-RO" altLang="en-US" sz="2400" dirty="0">
                <a:latin typeface="Times New Roman" panose="02020603050405020304" pitchFamily="18" charset="0"/>
              </a:rPr>
              <a:t>etc.</a:t>
            </a:r>
            <a:endParaRPr lang="de-DE" altLang="en-US" sz="2400" dirty="0">
              <a:latin typeface="Times New Roman" panose="02020603050405020304" pitchFamily="18" charset="0"/>
            </a:endParaRPr>
          </a:p>
          <a:p>
            <a:pPr algn="just">
              <a:spcBef>
                <a:spcPct val="0"/>
              </a:spcBef>
              <a:buFont typeface="Monotype Sorts" pitchFamily="2" charset="2"/>
              <a:buNone/>
            </a:pPr>
            <a:endParaRPr lang="de-DE" altLang="en-US" sz="2400" dirty="0">
              <a:latin typeface="Times New Roman" panose="02020603050405020304" pitchFamily="18" charset="0"/>
            </a:endParaRPr>
          </a:p>
          <a:p>
            <a:pPr algn="just">
              <a:buClr>
                <a:schemeClr val="hlink"/>
              </a:buClr>
              <a:buSzPct val="75000"/>
              <a:buFont typeface="Monotype Sorts" pitchFamily="2" charset="2"/>
              <a:buNone/>
            </a:pPr>
            <a:r>
              <a:rPr lang="de-DE" altLang="en-US" sz="2400" dirty="0">
                <a:latin typeface="Times New Roman" panose="02020603050405020304" pitchFamily="18" charset="0"/>
              </a:rPr>
              <a:t>     </a:t>
            </a:r>
            <a:r>
              <a:rPr lang="ro-RO" altLang="en-US" sz="2400" dirty="0">
                <a:latin typeface="Times New Roman" panose="02020603050405020304" pitchFamily="18" charset="0"/>
              </a:rPr>
              <a:t>c</a:t>
            </a:r>
            <a:r>
              <a:rPr lang="de-DE" altLang="en-US" sz="2400" dirty="0">
                <a:latin typeface="Times New Roman" panose="02020603050405020304" pitchFamily="18" charset="0"/>
              </a:rPr>
              <a:t>)</a:t>
            </a:r>
            <a:r>
              <a:rPr lang="ro-RO" altLang="en-US" sz="2400" dirty="0">
                <a:latin typeface="Times New Roman" panose="02020603050405020304" pitchFamily="18" charset="0"/>
              </a:rPr>
              <a:t> dupǎ funcţia realizatǎ în transmiterea mişcǎrii:</a:t>
            </a:r>
            <a:r>
              <a:rPr lang="de-DE" altLang="en-US" sz="2400" dirty="0">
                <a:latin typeface="Times New Roman" panose="02020603050405020304" pitchFamily="18" charset="0"/>
              </a:rPr>
              <a:t> </a:t>
            </a:r>
            <a:r>
              <a:rPr lang="ro-RO" altLang="en-US" sz="2400" dirty="0">
                <a:latin typeface="Times New Roman" panose="02020603050405020304" pitchFamily="18" charset="0"/>
              </a:rPr>
              <a:t>element fix</a:t>
            </a:r>
            <a:r>
              <a:rPr lang="de-DE" altLang="en-US" sz="2400" dirty="0">
                <a:latin typeface="Times New Roman" panose="02020603050405020304" pitchFamily="18" charset="0"/>
              </a:rPr>
              <a:t>, </a:t>
            </a:r>
            <a:r>
              <a:rPr lang="ro-RO" altLang="en-US" sz="2400" dirty="0">
                <a:latin typeface="Times New Roman" panose="02020603050405020304" pitchFamily="18" charset="0"/>
              </a:rPr>
              <a:t>element conducǎtor (motor, de intrare)</a:t>
            </a:r>
            <a:r>
              <a:rPr lang="de-DE" altLang="en-US" sz="2400" dirty="0">
                <a:latin typeface="Times New Roman" panose="02020603050405020304" pitchFamily="18" charset="0"/>
              </a:rPr>
              <a:t>, </a:t>
            </a:r>
            <a:r>
              <a:rPr lang="ro-RO" altLang="en-US" sz="2400" dirty="0">
                <a:latin typeface="Times New Roman" panose="02020603050405020304" pitchFamily="18" charset="0"/>
              </a:rPr>
              <a:t>element condus (de ieşire)</a:t>
            </a:r>
            <a:r>
              <a:rPr lang="de-DE" altLang="en-US" sz="2400" dirty="0">
                <a:latin typeface="Times New Roman" panose="02020603050405020304" pitchFamily="18" charset="0"/>
              </a:rPr>
              <a:t>, e</a:t>
            </a:r>
            <a:r>
              <a:rPr lang="ro-RO" altLang="en-US" sz="2400" dirty="0">
                <a:latin typeface="Times New Roman" panose="02020603050405020304" pitchFamily="18" charset="0"/>
              </a:rPr>
              <a:t>lement intermediar.</a:t>
            </a:r>
            <a:endParaRPr lang="de-DE" altLang="en-US" sz="2400" dirty="0">
              <a:latin typeface="Times New Roman" panose="02020603050405020304" pitchFamily="18" charset="0"/>
            </a:endParaRPr>
          </a:p>
        </p:txBody>
      </p:sp>
      <p:sp>
        <p:nvSpPr>
          <p:cNvPr id="259082" name="Rectangle 10"/>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117725" y="439738"/>
            <a:ext cx="513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1.2 Cuple cinematice şi elemente</a:t>
            </a:r>
          </a:p>
        </p:txBody>
      </p:sp>
      <p:sp>
        <p:nvSpPr>
          <p:cNvPr id="32771" name="Rectangle 7"/>
          <p:cNvSpPr>
            <a:spLocks noChangeArrowheads="1"/>
          </p:cNvSpPr>
          <p:nvPr/>
        </p:nvSpPr>
        <p:spPr bwMode="auto">
          <a:xfrm>
            <a:off x="134938" y="1720850"/>
            <a:ext cx="239236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ro-RO" altLang="en-US" sz="2400">
                <a:latin typeface="Times New Roman" panose="02020603050405020304" pitchFamily="18" charset="0"/>
                <a:cs typeface="Times New Roman" panose="02020603050405020304" pitchFamily="18" charset="0"/>
              </a:rPr>
              <a:t>Clasificarea </a:t>
            </a:r>
            <a:endParaRPr lang="de-DE" altLang="en-US" sz="2400">
              <a:latin typeface="Times New Roman" panose="02020603050405020304" pitchFamily="18" charset="0"/>
              <a:cs typeface="Times New Roman" panose="02020603050405020304" pitchFamily="18" charset="0"/>
            </a:endParaRPr>
          </a:p>
          <a:p>
            <a:pPr algn="just">
              <a:spcBef>
                <a:spcPct val="0"/>
              </a:spcBef>
              <a:buFontTx/>
              <a:buNone/>
            </a:pPr>
            <a:r>
              <a:rPr lang="ro-RO" altLang="en-US" sz="2400">
                <a:latin typeface="Times New Roman" panose="02020603050405020304" pitchFamily="18" charset="0"/>
                <a:cs typeface="Times New Roman" panose="02020603050405020304" pitchFamily="18" charset="0"/>
              </a:rPr>
              <a:t>elementelor</a:t>
            </a:r>
            <a:r>
              <a:rPr lang="de-DE" altLang="en-US" sz="2400">
                <a:latin typeface="Times New Roman" panose="02020603050405020304" pitchFamily="18" charset="0"/>
                <a:cs typeface="Times New Roman" panose="02020603050405020304" pitchFamily="18" charset="0"/>
              </a:rPr>
              <a:t> </a:t>
            </a:r>
          </a:p>
          <a:p>
            <a:pPr algn="just">
              <a:spcBef>
                <a:spcPct val="0"/>
              </a:spcBef>
              <a:buFontTx/>
              <a:buNone/>
            </a:pPr>
            <a:r>
              <a:rPr lang="ro-RO" altLang="en-US" sz="2400">
                <a:latin typeface="Times New Roman" panose="02020603050405020304" pitchFamily="18" charset="0"/>
                <a:cs typeface="Times New Roman" panose="02020603050405020304" pitchFamily="18" charset="0"/>
              </a:rPr>
              <a:t>după forma </a:t>
            </a:r>
            <a:endParaRPr lang="de-DE" altLang="en-US" sz="2400">
              <a:latin typeface="Times New Roman" panose="02020603050405020304" pitchFamily="18" charset="0"/>
              <a:cs typeface="Times New Roman" panose="02020603050405020304" pitchFamily="18" charset="0"/>
            </a:endParaRPr>
          </a:p>
          <a:p>
            <a:pPr algn="just">
              <a:spcBef>
                <a:spcPct val="0"/>
              </a:spcBef>
              <a:buFont typeface="Monotype Sorts" pitchFamily="2" charset="2"/>
              <a:buNone/>
            </a:pPr>
            <a:r>
              <a:rPr lang="ro-RO" altLang="en-US" sz="2400">
                <a:latin typeface="Times New Roman" panose="02020603050405020304" pitchFamily="18" charset="0"/>
                <a:cs typeface="Times New Roman" panose="02020603050405020304" pitchFamily="18" charset="0"/>
              </a:rPr>
              <a:t>constructivă a </a:t>
            </a:r>
            <a:endParaRPr lang="de-DE" altLang="en-US" sz="2400">
              <a:latin typeface="Times New Roman" panose="02020603050405020304" pitchFamily="18" charset="0"/>
              <a:cs typeface="Times New Roman" panose="02020603050405020304" pitchFamily="18" charset="0"/>
            </a:endParaRPr>
          </a:p>
          <a:p>
            <a:pPr algn="just">
              <a:spcBef>
                <a:spcPct val="0"/>
              </a:spcBef>
              <a:buFont typeface="Monotype Sorts" pitchFamily="2" charset="2"/>
              <a:buNone/>
            </a:pPr>
            <a:r>
              <a:rPr lang="ro-RO" altLang="en-US" sz="2400">
                <a:latin typeface="Times New Roman" panose="02020603050405020304" pitchFamily="18" charset="0"/>
                <a:cs typeface="Times New Roman" panose="02020603050405020304" pitchFamily="18" charset="0"/>
              </a:rPr>
              <a:t>elementelor:</a:t>
            </a:r>
            <a:endParaRPr lang="de-DE" altLang="en-US" sz="2400">
              <a:latin typeface="Times New Roman" panose="02020603050405020304" pitchFamily="18" charset="0"/>
            </a:endParaRPr>
          </a:p>
        </p:txBody>
      </p:sp>
      <p:sp>
        <p:nvSpPr>
          <p:cNvPr id="259082" name="Rectangle 10"/>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graphicFrame>
        <p:nvGraphicFramePr>
          <p:cNvPr id="32773" name="Object 9"/>
          <p:cNvGraphicFramePr>
            <a:graphicFrameLocks noChangeAspect="1"/>
          </p:cNvGraphicFramePr>
          <p:nvPr>
            <p:extLst>
              <p:ext uri="{D42A27DB-BD31-4B8C-83A1-F6EECF244321}">
                <p14:modId xmlns:p14="http://schemas.microsoft.com/office/powerpoint/2010/main" val="4284078857"/>
              </p:ext>
            </p:extLst>
          </p:nvPr>
        </p:nvGraphicFramePr>
        <p:xfrm>
          <a:off x="2647950" y="1416050"/>
          <a:ext cx="6337300" cy="4965700"/>
        </p:xfrm>
        <a:graphic>
          <a:graphicData uri="http://schemas.openxmlformats.org/presentationml/2006/ole">
            <mc:AlternateContent xmlns:mc="http://schemas.openxmlformats.org/markup-compatibility/2006">
              <mc:Choice xmlns:v="urn:schemas-microsoft-com:vml" Requires="v">
                <p:oleObj spid="_x0000_s32788" name="AutoCAD Drawing" r:id="rId4" imgW="13020675" imgH="6362700" progId="">
                  <p:embed/>
                </p:oleObj>
              </mc:Choice>
              <mc:Fallback>
                <p:oleObj name="AutoCAD Drawing" r:id="rId4" imgW="13020675" imgH="6362700" progId="">
                  <p:embed/>
                  <p:pic>
                    <p:nvPicPr>
                      <p:cNvPr id="0" name="Picture 18"/>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l="13344" r="24930"/>
                      <a:stretch>
                        <a:fillRect/>
                      </a:stretch>
                    </p:blipFill>
                    <p:spPr bwMode="auto">
                      <a:xfrm>
                        <a:off x="2647950" y="1416050"/>
                        <a:ext cx="6337300" cy="4965700"/>
                      </a:xfrm>
                      <a:prstGeom prst="rect">
                        <a:avLst/>
                      </a:prstGeom>
                      <a:solidFill>
                        <a:schemeClr val="tx2"/>
                      </a:solidFill>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117725" y="439738"/>
            <a:ext cx="513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1.2 Cuple cinematice şi elemente</a:t>
            </a:r>
          </a:p>
        </p:txBody>
      </p:sp>
      <p:sp>
        <p:nvSpPr>
          <p:cNvPr id="34819" name="Rectangle 7"/>
          <p:cNvSpPr>
            <a:spLocks noChangeArrowheads="1"/>
          </p:cNvSpPr>
          <p:nvPr/>
        </p:nvSpPr>
        <p:spPr bwMode="auto">
          <a:xfrm>
            <a:off x="257768" y="3300749"/>
            <a:ext cx="8422208" cy="267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o-RO" altLang="en-US" sz="2400" dirty="0">
                <a:latin typeface="Times New Roman" panose="02020603050405020304" pitchFamily="18" charset="0"/>
                <a:cs typeface="Times New Roman" panose="02020603050405020304" pitchFamily="18" charset="0"/>
              </a:rPr>
              <a:t>Clasificarea </a:t>
            </a:r>
            <a:endParaRPr lang="de-DE" altLang="en-US" sz="2400" dirty="0">
              <a:latin typeface="Times New Roman" panose="02020603050405020304" pitchFamily="18" charset="0"/>
              <a:cs typeface="Times New Roman" panose="02020603050405020304" pitchFamily="18" charset="0"/>
            </a:endParaRPr>
          </a:p>
          <a:p>
            <a:pPr>
              <a:spcBef>
                <a:spcPct val="0"/>
              </a:spcBef>
              <a:buFontTx/>
              <a:buNone/>
            </a:pPr>
            <a:r>
              <a:rPr lang="ro-RO" altLang="en-US" sz="2400" dirty="0">
                <a:latin typeface="Times New Roman" panose="02020603050405020304" pitchFamily="18" charset="0"/>
                <a:cs typeface="Times New Roman" panose="02020603050405020304" pitchFamily="18" charset="0"/>
              </a:rPr>
              <a:t>elementelor</a:t>
            </a:r>
            <a:r>
              <a:rPr lang="de-DE" altLang="en-US" sz="2400" dirty="0">
                <a:latin typeface="Times New Roman" panose="02020603050405020304" pitchFamily="18" charset="0"/>
                <a:cs typeface="Times New Roman" panose="02020603050405020304" pitchFamily="18" charset="0"/>
              </a:rPr>
              <a:t> </a:t>
            </a:r>
          </a:p>
          <a:p>
            <a:pPr>
              <a:spcBef>
                <a:spcPct val="0"/>
              </a:spcBef>
              <a:buFont typeface="Monotype Sorts" pitchFamily="2" charset="2"/>
              <a:buNone/>
            </a:pPr>
            <a:r>
              <a:rPr lang="ro-RO" altLang="en-US" sz="2400" dirty="0">
                <a:latin typeface="Times New Roman" panose="02020603050405020304" pitchFamily="18" charset="0"/>
              </a:rPr>
              <a:t>după numărul cuplelor cinematice de legǎturǎ ale elementelor </a:t>
            </a:r>
            <a:r>
              <a:rPr lang="de-DE" altLang="en-US" sz="2400" dirty="0">
                <a:latin typeface="Times New Roman" panose="02020603050405020304" pitchFamily="18" charset="0"/>
              </a:rPr>
              <a:t> </a:t>
            </a:r>
            <a:r>
              <a:rPr lang="ro-RO" altLang="en-US" sz="2400" dirty="0">
                <a:latin typeface="Times New Roman" panose="02020603050405020304" pitchFamily="18" charset="0"/>
              </a:rPr>
              <a:t>cu restul mecanismului</a:t>
            </a:r>
            <a:r>
              <a:rPr lang="ro-RO" altLang="en-US" sz="2400" dirty="0" smtClean="0">
                <a:latin typeface="Times New Roman" panose="02020603050405020304" pitchFamily="18" charset="0"/>
                <a:cs typeface="Times New Roman" panose="02020603050405020304" pitchFamily="18" charset="0"/>
              </a:rPr>
              <a:t>:</a:t>
            </a:r>
            <a:endParaRPr lang="en-US" altLang="en-US" sz="2400" dirty="0" smtClean="0">
              <a:latin typeface="Times New Roman" panose="02020603050405020304" pitchFamily="18" charset="0"/>
              <a:cs typeface="Times New Roman" panose="02020603050405020304" pitchFamily="18" charset="0"/>
            </a:endParaRPr>
          </a:p>
          <a:p>
            <a:pPr marL="457200" indent="-457200">
              <a:spcBef>
                <a:spcPct val="0"/>
              </a:spcBef>
              <a:buFont typeface="Monotype Sorts" pitchFamily="2" charset="2"/>
              <a:buAutoNum type="alphaLcParenR"/>
            </a:pPr>
            <a:r>
              <a:rPr lang="en-US" altLang="en-US" sz="2400" dirty="0" smtClean="0">
                <a:latin typeface="Times New Roman" panose="02020603050405020304" pitchFamily="18" charset="0"/>
                <a:cs typeface="Times New Roman" panose="02020603050405020304" pitchFamily="18" charset="0"/>
              </a:rPr>
              <a:t>Element </a:t>
            </a:r>
            <a:r>
              <a:rPr lang="en-US" altLang="en-US" sz="2400" dirty="0" err="1" smtClean="0">
                <a:latin typeface="Times New Roman" panose="02020603050405020304" pitchFamily="18" charset="0"/>
                <a:cs typeface="Times New Roman" panose="02020603050405020304" pitchFamily="18" charset="0"/>
              </a:rPr>
              <a:t>binar</a:t>
            </a:r>
            <a:endParaRPr lang="en-US" altLang="en-US" sz="2400" dirty="0" smtClean="0">
              <a:latin typeface="Times New Roman" panose="02020603050405020304" pitchFamily="18" charset="0"/>
              <a:cs typeface="Times New Roman" panose="02020603050405020304" pitchFamily="18" charset="0"/>
            </a:endParaRPr>
          </a:p>
          <a:p>
            <a:pPr marL="457200" indent="-457200">
              <a:spcBef>
                <a:spcPct val="0"/>
              </a:spcBef>
              <a:buFont typeface="Monotype Sorts" pitchFamily="2" charset="2"/>
              <a:buAutoNum type="alphaLcParenR"/>
            </a:pPr>
            <a:r>
              <a:rPr lang="en-US" altLang="en-US" sz="2400" dirty="0" smtClean="0">
                <a:latin typeface="Times New Roman" panose="02020603050405020304" pitchFamily="18" charset="0"/>
                <a:cs typeface="Times New Roman" panose="02020603050405020304" pitchFamily="18" charset="0"/>
              </a:rPr>
              <a:t>Element </a:t>
            </a:r>
            <a:r>
              <a:rPr lang="en-US" altLang="en-US" sz="2400" dirty="0" err="1" smtClean="0">
                <a:latin typeface="Times New Roman" panose="02020603050405020304" pitchFamily="18" charset="0"/>
                <a:cs typeface="Times New Roman" panose="02020603050405020304" pitchFamily="18" charset="0"/>
              </a:rPr>
              <a:t>ternar</a:t>
            </a:r>
            <a:endParaRPr lang="en-US" altLang="en-US" sz="2400" dirty="0" smtClean="0">
              <a:latin typeface="Times New Roman" panose="02020603050405020304" pitchFamily="18" charset="0"/>
              <a:cs typeface="Times New Roman" panose="02020603050405020304" pitchFamily="18" charset="0"/>
            </a:endParaRPr>
          </a:p>
          <a:p>
            <a:pPr marL="457200" indent="-457200">
              <a:spcBef>
                <a:spcPct val="0"/>
              </a:spcBef>
              <a:buFont typeface="Monotype Sorts" pitchFamily="2" charset="2"/>
              <a:buAutoNum type="alphaLcParenR"/>
            </a:pPr>
            <a:r>
              <a:rPr lang="en-US" altLang="en-US" sz="2400" dirty="0" smtClean="0">
                <a:latin typeface="Times New Roman" panose="02020603050405020304" pitchFamily="18" charset="0"/>
                <a:cs typeface="Times New Roman" panose="02020603050405020304" pitchFamily="18" charset="0"/>
              </a:rPr>
              <a:t>Element </a:t>
            </a:r>
            <a:r>
              <a:rPr lang="en-US" altLang="en-US" sz="2400" dirty="0" err="1" smtClean="0">
                <a:latin typeface="Times New Roman" panose="02020603050405020304" pitchFamily="18" charset="0"/>
                <a:cs typeface="Times New Roman" panose="02020603050405020304" pitchFamily="18" charset="0"/>
              </a:rPr>
              <a:t>quaternar</a:t>
            </a:r>
            <a:endParaRPr lang="de-DE" altLang="en-US" sz="2400" dirty="0">
              <a:latin typeface="Times New Roman" panose="02020603050405020304" pitchFamily="18" charset="0"/>
            </a:endParaRPr>
          </a:p>
        </p:txBody>
      </p:sp>
      <p:sp>
        <p:nvSpPr>
          <p:cNvPr id="259082" name="Rectangle 10"/>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344068" name="Rectangle 4"/>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graphicFrame>
        <p:nvGraphicFramePr>
          <p:cNvPr id="34822" name="Object 3"/>
          <p:cNvGraphicFramePr>
            <a:graphicFrameLocks noChangeAspect="1"/>
          </p:cNvGraphicFramePr>
          <p:nvPr>
            <p:extLst>
              <p:ext uri="{D42A27DB-BD31-4B8C-83A1-F6EECF244321}">
                <p14:modId xmlns:p14="http://schemas.microsoft.com/office/powerpoint/2010/main" val="2476495732"/>
              </p:ext>
            </p:extLst>
          </p:nvPr>
        </p:nvGraphicFramePr>
        <p:xfrm>
          <a:off x="1074003" y="1403350"/>
          <a:ext cx="6789738" cy="1301750"/>
        </p:xfrm>
        <a:graphic>
          <a:graphicData uri="http://schemas.openxmlformats.org/presentationml/2006/ole">
            <mc:AlternateContent xmlns:mc="http://schemas.openxmlformats.org/markup-compatibility/2006">
              <mc:Choice xmlns:v="urn:schemas-microsoft-com:vml" Requires="v">
                <p:oleObj spid="_x0000_s34837" name="AutoCAD Drawing" r:id="rId4" imgW="12906375" imgH="6267450" progId="">
                  <p:embed/>
                </p:oleObj>
              </mc:Choice>
              <mc:Fallback>
                <p:oleObj name="AutoCAD Drawing" r:id="rId4" imgW="12906375" imgH="6267450" progId="">
                  <p:embed/>
                  <p:pic>
                    <p:nvPicPr>
                      <p:cNvPr id="0" name="Picture 19"/>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t="14735" r="37054" b="52960"/>
                      <a:stretch>
                        <a:fillRect/>
                      </a:stretch>
                    </p:blipFill>
                    <p:spPr bwMode="auto">
                      <a:xfrm>
                        <a:off x="1074003" y="1403350"/>
                        <a:ext cx="6789738" cy="1301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019300" y="152400"/>
            <a:ext cx="7088188"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1.3 </a:t>
            </a:r>
            <a:r>
              <a:rPr lang="ro-RO" altLang="en-US" sz="2800" b="1">
                <a:latin typeface="Times New Roman" panose="02020603050405020304" pitchFamily="18" charset="0"/>
              </a:rPr>
              <a:t>Lan</a:t>
            </a:r>
            <a:r>
              <a:rPr lang="it-IT" altLang="en-US" sz="2800" b="1">
                <a:latin typeface="Times New Roman" panose="02020603050405020304" pitchFamily="18" charset="0"/>
              </a:rPr>
              <a:t>ţ</a:t>
            </a:r>
            <a:r>
              <a:rPr lang="ro-RO" altLang="en-US" sz="2800" b="1">
                <a:latin typeface="Times New Roman" panose="02020603050405020304" pitchFamily="18" charset="0"/>
              </a:rPr>
              <a:t>uri cinematice. </a:t>
            </a:r>
            <a:endParaRPr lang="de-DE" altLang="en-US" sz="2800" b="1">
              <a:latin typeface="Times New Roman" panose="02020603050405020304" pitchFamily="18" charset="0"/>
            </a:endParaRPr>
          </a:p>
          <a:p>
            <a:pPr>
              <a:buClr>
                <a:schemeClr val="hlink"/>
              </a:buClr>
              <a:buSzPct val="75000"/>
              <a:buFont typeface="Monotype Sorts" pitchFamily="2" charset="2"/>
              <a:buNone/>
            </a:pPr>
            <a:r>
              <a:rPr lang="de-DE" altLang="en-US" sz="2800" b="1">
                <a:latin typeface="Times New Roman" panose="02020603050405020304" pitchFamily="18" charset="0"/>
              </a:rPr>
              <a:t>      </a:t>
            </a:r>
            <a:r>
              <a:rPr lang="ro-RO" altLang="en-US" sz="2800" b="1">
                <a:latin typeface="Times New Roman" panose="02020603050405020304" pitchFamily="18" charset="0"/>
              </a:rPr>
              <a:t>Gradul de libertate al unui lanţ cinematic</a:t>
            </a:r>
            <a:endParaRPr lang="de-DE" altLang="en-US" sz="2800" b="1">
              <a:latin typeface="Times New Roman" panose="02020603050405020304" pitchFamily="18" charset="0"/>
            </a:endParaRPr>
          </a:p>
        </p:txBody>
      </p:sp>
      <p:sp>
        <p:nvSpPr>
          <p:cNvPr id="259082" name="Rectangle 10"/>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344068" name="Rectangle 4"/>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36869" name="Rechteck 6"/>
          <p:cNvSpPr>
            <a:spLocks noChangeArrowheads="1"/>
          </p:cNvSpPr>
          <p:nvPr/>
        </p:nvSpPr>
        <p:spPr bwMode="auto">
          <a:xfrm>
            <a:off x="107950" y="1552575"/>
            <a:ext cx="899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it-IT" altLang="en-US" sz="2400" b="1" i="1">
                <a:solidFill>
                  <a:srgbClr val="FF0000"/>
                </a:solidFill>
                <a:latin typeface="Times New Roman" panose="02020603050405020304" pitchFamily="18" charset="0"/>
              </a:rPr>
              <a:t>Lanţul cinematic</a:t>
            </a:r>
            <a:r>
              <a:rPr lang="it-IT" altLang="en-US" sz="2400" b="1">
                <a:solidFill>
                  <a:srgbClr val="FF0000"/>
                </a:solidFill>
                <a:latin typeface="Times New Roman" panose="02020603050405020304" pitchFamily="18" charset="0"/>
              </a:rPr>
              <a:t> </a:t>
            </a:r>
            <a:r>
              <a:rPr lang="it-IT" altLang="en-US" sz="2400">
                <a:latin typeface="Times New Roman" panose="02020603050405020304" pitchFamily="18" charset="0"/>
              </a:rPr>
              <a:t>reprezintă un grup de elemente legate între ele prin cuple cinematice.</a:t>
            </a:r>
            <a:endParaRPr lang="de-DE" altLang="en-US" sz="2400">
              <a:latin typeface="Times New Roman" panose="02020603050405020304" pitchFamily="18" charset="0"/>
            </a:endParaRPr>
          </a:p>
        </p:txBody>
      </p:sp>
      <p:sp>
        <p:nvSpPr>
          <p:cNvPr id="36870" name="Rechteck 7"/>
          <p:cNvSpPr>
            <a:spLocks noChangeArrowheads="1"/>
          </p:cNvSpPr>
          <p:nvPr/>
        </p:nvSpPr>
        <p:spPr bwMode="auto">
          <a:xfrm>
            <a:off x="115888" y="2493963"/>
            <a:ext cx="8786812"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ro-RO" altLang="en-US" sz="2400">
                <a:latin typeface="Times New Roman" panose="02020603050405020304" pitchFamily="18" charset="0"/>
              </a:rPr>
              <a:t>Lanţul cinematic poate fi</a:t>
            </a:r>
            <a:r>
              <a:rPr lang="de-DE" altLang="en-US" sz="2400">
                <a:latin typeface="Times New Roman" panose="02020603050405020304" pitchFamily="18" charset="0"/>
              </a:rPr>
              <a:t>:</a:t>
            </a:r>
          </a:p>
          <a:p>
            <a:pPr>
              <a:buClr>
                <a:schemeClr val="hlink"/>
              </a:buClr>
              <a:buSzPct val="75000"/>
              <a:buFont typeface="Monotype Sorts" pitchFamily="2" charset="2"/>
              <a:buNone/>
            </a:pPr>
            <a:r>
              <a:rPr lang="de-DE" altLang="en-US" sz="2400">
                <a:latin typeface="Times New Roman" panose="02020603050405020304" pitchFamily="18" charset="0"/>
              </a:rPr>
              <a:t>- </a:t>
            </a:r>
            <a:r>
              <a:rPr lang="ro-RO" altLang="en-US" sz="2400">
                <a:latin typeface="Times New Roman" panose="02020603050405020304" pitchFamily="18" charset="0"/>
              </a:rPr>
              <a:t>deschis (a), dacă elementele sale descriu un contur poligonal deschis </a:t>
            </a:r>
            <a:endParaRPr lang="de-DE" altLang="en-US" sz="2400">
              <a:latin typeface="Times New Roman" panose="02020603050405020304" pitchFamily="18" charset="0"/>
            </a:endParaRPr>
          </a:p>
          <a:p>
            <a:pPr>
              <a:buClr>
                <a:schemeClr val="hlink"/>
              </a:buClr>
              <a:buSzPct val="75000"/>
              <a:buFont typeface="Monotype Sorts" pitchFamily="2" charset="2"/>
              <a:buNone/>
            </a:pPr>
            <a:r>
              <a:rPr lang="de-DE" altLang="en-US" sz="2400">
                <a:latin typeface="Times New Roman" panose="02020603050405020304" pitchFamily="18" charset="0"/>
              </a:rPr>
              <a:t>-</a:t>
            </a:r>
            <a:r>
              <a:rPr lang="ro-RO" altLang="en-US" sz="2400">
                <a:latin typeface="Times New Roman" panose="02020603050405020304" pitchFamily="18" charset="0"/>
              </a:rPr>
              <a:t> închis (b) dacă conturul poligonal este închis</a:t>
            </a:r>
            <a:endParaRPr lang="de-DE" altLang="en-US" sz="2400">
              <a:latin typeface="Times New Roman" panose="02020603050405020304" pitchFamily="18" charset="0"/>
            </a:endParaRPr>
          </a:p>
        </p:txBody>
      </p:sp>
      <p:sp>
        <p:nvSpPr>
          <p:cNvPr id="347140" name="Rectangle 4"/>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graphicFrame>
        <p:nvGraphicFramePr>
          <p:cNvPr id="36872" name="Object 3"/>
          <p:cNvGraphicFramePr>
            <a:graphicFrameLocks noChangeAspect="1"/>
          </p:cNvGraphicFramePr>
          <p:nvPr/>
        </p:nvGraphicFramePr>
        <p:xfrm>
          <a:off x="447675" y="3892550"/>
          <a:ext cx="8174038" cy="2379663"/>
        </p:xfrm>
        <a:graphic>
          <a:graphicData uri="http://schemas.openxmlformats.org/presentationml/2006/ole">
            <mc:AlternateContent xmlns:mc="http://schemas.openxmlformats.org/markup-compatibility/2006">
              <mc:Choice xmlns:v="urn:schemas-microsoft-com:vml" Requires="v">
                <p:oleObj spid="_x0000_s36887" name="AutoCAD Drawing" r:id="rId4" imgW="17011650" imgH="6715125" progId="">
                  <p:embed/>
                </p:oleObj>
              </mc:Choice>
              <mc:Fallback>
                <p:oleObj name="AutoCAD Drawing" r:id="rId4" imgW="17011650" imgH="6715125" progId="">
                  <p:embed/>
                  <p:pic>
                    <p:nvPicPr>
                      <p:cNvPr id="0" name="Picture 21"/>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t="2724" r="36014" b="52562"/>
                      <a:stretch>
                        <a:fillRect/>
                      </a:stretch>
                    </p:blipFill>
                    <p:spPr bwMode="auto">
                      <a:xfrm>
                        <a:off x="447675" y="3892550"/>
                        <a:ext cx="8174038" cy="2379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428750" y="477838"/>
            <a:ext cx="6080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1.4. </a:t>
            </a:r>
            <a:r>
              <a:rPr lang="ro-RO" altLang="en-US" sz="2800" b="1">
                <a:latin typeface="Times New Roman" panose="02020603050405020304" pitchFamily="18" charset="0"/>
              </a:rPr>
              <a:t>Mecanismul. Gradul de mobilitate</a:t>
            </a:r>
            <a:endParaRPr lang="de-DE" altLang="en-US" sz="2800" b="1">
              <a:latin typeface="Times New Roman" panose="02020603050405020304" pitchFamily="18" charset="0"/>
            </a:endParaRPr>
          </a:p>
        </p:txBody>
      </p:sp>
      <p:sp>
        <p:nvSpPr>
          <p:cNvPr id="38915" name="Rechteck 18"/>
          <p:cNvSpPr>
            <a:spLocks noChangeArrowheads="1"/>
          </p:cNvSpPr>
          <p:nvPr/>
        </p:nvSpPr>
        <p:spPr bwMode="auto">
          <a:xfrm>
            <a:off x="134938" y="1749425"/>
            <a:ext cx="88471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ro-RO" altLang="en-US" sz="2400" b="1" i="1">
                <a:solidFill>
                  <a:srgbClr val="FF0000"/>
                </a:solidFill>
                <a:latin typeface="Times New Roman" panose="02020603050405020304" pitchFamily="18" charset="0"/>
              </a:rPr>
              <a:t>Mecanismul</a:t>
            </a:r>
            <a:r>
              <a:rPr lang="ro-RO" altLang="en-US" sz="2400">
                <a:solidFill>
                  <a:srgbClr val="FF0000"/>
                </a:solidFill>
                <a:latin typeface="Times New Roman" panose="02020603050405020304" pitchFamily="18" charset="0"/>
              </a:rPr>
              <a:t> </a:t>
            </a:r>
            <a:r>
              <a:rPr lang="ro-RO" altLang="en-US" sz="2400">
                <a:latin typeface="Times New Roman" panose="02020603050405020304" pitchFamily="18" charset="0"/>
              </a:rPr>
              <a:t>poate fi definit, conform lui Franz von Releaux, ca fiind un lanţ cinematic, care conţine un element fix, unul sau mai multe elemente conducătoare (motoare) faţă de care celelalte elemente au mişcări bine determinate</a:t>
            </a:r>
            <a:r>
              <a:rPr lang="de-DE" altLang="en-US" sz="2400">
                <a:latin typeface="Times New Roman" panose="02020603050405020304" pitchFamily="18" charset="0"/>
              </a:rPr>
              <a:t>.</a:t>
            </a:r>
          </a:p>
        </p:txBody>
      </p:sp>
      <p:sp>
        <p:nvSpPr>
          <p:cNvPr id="38916" name="Rechteck 19"/>
          <p:cNvSpPr>
            <a:spLocks noChangeArrowheads="1"/>
          </p:cNvSpPr>
          <p:nvPr/>
        </p:nvSpPr>
        <p:spPr bwMode="auto">
          <a:xfrm>
            <a:off x="161925" y="3711575"/>
            <a:ext cx="88026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ro-RO" altLang="en-US" sz="2400" b="1" i="1">
                <a:solidFill>
                  <a:srgbClr val="FF0000"/>
                </a:solidFill>
                <a:latin typeface="Times New Roman" panose="02020603050405020304" pitchFamily="18" charset="0"/>
              </a:rPr>
              <a:t>Gradul de mobilitate </a:t>
            </a:r>
            <a:r>
              <a:rPr lang="ro-RO" altLang="en-US" sz="2400" i="1">
                <a:latin typeface="Times New Roman" panose="02020603050405020304" pitchFamily="18" charset="0"/>
              </a:rPr>
              <a:t>al unui mecanism</a:t>
            </a:r>
            <a:r>
              <a:rPr lang="ro-RO" altLang="en-US" sz="2400">
                <a:latin typeface="Times New Roman" panose="02020603050405020304" pitchFamily="18" charset="0"/>
              </a:rPr>
              <a:t> reprezintă numărul de parametri independenţi necesari pentru a defini, în mod univoc, poziţiile tuturor elementelor mecanismului, în raport cu un sistem de referinţă propriu, solidar cu elementul fix</a:t>
            </a:r>
            <a:r>
              <a:rPr lang="de-DE" altLang="en-US" sz="2400">
                <a:latin typeface="Times New Roman" panose="02020603050405020304" pitchFamily="18" charset="0"/>
              </a:rPr>
              <a:t>.</a:t>
            </a: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5" name="Rectangle 3"/>
          <p:cNvSpPr>
            <a:spLocks noChangeArrowheads="1"/>
          </p:cNvSpPr>
          <p:nvPr/>
        </p:nvSpPr>
        <p:spPr bwMode="auto">
          <a:xfrm>
            <a:off x="0" y="1490663"/>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89797" name="Rectangle 5"/>
          <p:cNvSpPr>
            <a:spLocks noChangeArrowheads="1"/>
          </p:cNvSpPr>
          <p:nvPr/>
        </p:nvSpPr>
        <p:spPr bwMode="auto">
          <a:xfrm>
            <a:off x="0" y="2466975"/>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89799" name="Rectangle 7"/>
          <p:cNvSpPr>
            <a:spLocks noChangeArrowheads="1"/>
          </p:cNvSpPr>
          <p:nvPr/>
        </p:nvSpPr>
        <p:spPr bwMode="auto">
          <a:xfrm>
            <a:off x="0" y="3205163"/>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89801" name="Rectangle 9"/>
          <p:cNvSpPr>
            <a:spLocks noChangeArrowheads="1"/>
          </p:cNvSpPr>
          <p:nvPr/>
        </p:nvSpPr>
        <p:spPr bwMode="auto">
          <a:xfrm>
            <a:off x="0" y="3214688"/>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89804" name="Rectangle 12"/>
          <p:cNvSpPr>
            <a:spLocks noChangeArrowheads="1"/>
          </p:cNvSpPr>
          <p:nvPr/>
        </p:nvSpPr>
        <p:spPr bwMode="auto">
          <a:xfrm>
            <a:off x="0" y="3186113"/>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89806" name="Rectangle 14"/>
          <p:cNvSpPr>
            <a:spLocks noChangeArrowheads="1"/>
          </p:cNvSpPr>
          <p:nvPr/>
        </p:nvSpPr>
        <p:spPr bwMode="auto">
          <a:xfrm>
            <a:off x="0" y="3328988"/>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89809" name="Rectangle 17"/>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40970" name="Rectangle 2"/>
          <p:cNvSpPr>
            <a:spLocks noChangeArrowheads="1"/>
          </p:cNvSpPr>
          <p:nvPr/>
        </p:nvSpPr>
        <p:spPr bwMode="auto">
          <a:xfrm>
            <a:off x="2019300" y="152400"/>
            <a:ext cx="7088188"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1.3 </a:t>
            </a:r>
            <a:r>
              <a:rPr lang="ro-RO" altLang="en-US" sz="2800" b="1">
                <a:latin typeface="Times New Roman" panose="02020603050405020304" pitchFamily="18" charset="0"/>
              </a:rPr>
              <a:t>Lan</a:t>
            </a:r>
            <a:r>
              <a:rPr lang="it-IT" altLang="en-US" sz="2800" b="1">
                <a:latin typeface="Times New Roman" panose="02020603050405020304" pitchFamily="18" charset="0"/>
              </a:rPr>
              <a:t>ţ</a:t>
            </a:r>
            <a:r>
              <a:rPr lang="ro-RO" altLang="en-US" sz="2800" b="1">
                <a:latin typeface="Times New Roman" panose="02020603050405020304" pitchFamily="18" charset="0"/>
              </a:rPr>
              <a:t>uri cinematice. </a:t>
            </a:r>
            <a:endParaRPr lang="de-DE" altLang="en-US" sz="2800" b="1">
              <a:latin typeface="Times New Roman" panose="02020603050405020304" pitchFamily="18" charset="0"/>
            </a:endParaRPr>
          </a:p>
          <a:p>
            <a:pPr>
              <a:buClr>
                <a:schemeClr val="hlink"/>
              </a:buClr>
              <a:buSzPct val="75000"/>
              <a:buFont typeface="Monotype Sorts" pitchFamily="2" charset="2"/>
              <a:buNone/>
            </a:pPr>
            <a:r>
              <a:rPr lang="de-DE" altLang="en-US" sz="2800" b="1">
                <a:latin typeface="Times New Roman" panose="02020603050405020304" pitchFamily="18" charset="0"/>
              </a:rPr>
              <a:t>      </a:t>
            </a:r>
            <a:r>
              <a:rPr lang="ro-RO" altLang="en-US" sz="2800" b="1">
                <a:latin typeface="Times New Roman" panose="02020603050405020304" pitchFamily="18" charset="0"/>
              </a:rPr>
              <a:t>Gradul de libertate al unui lanţ cinematic</a:t>
            </a:r>
            <a:endParaRPr lang="de-DE" altLang="en-US" sz="2800" b="1">
              <a:latin typeface="Times New Roman" panose="02020603050405020304" pitchFamily="18" charset="0"/>
            </a:endParaRPr>
          </a:p>
        </p:txBody>
      </p:sp>
      <p:sp>
        <p:nvSpPr>
          <p:cNvPr id="289811" name="Rectangle 19"/>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40974" name="Rechteck 19"/>
          <p:cNvSpPr>
            <a:spLocks noChangeArrowheads="1"/>
          </p:cNvSpPr>
          <p:nvPr/>
        </p:nvSpPr>
        <p:spPr bwMode="auto">
          <a:xfrm>
            <a:off x="5373688" y="1303195"/>
            <a:ext cx="306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400" dirty="0">
                <a:latin typeface="Times New Roman" panose="02020603050405020304" pitchFamily="18" charset="0"/>
              </a:rPr>
              <a:t>Mecanism spa</a:t>
            </a:r>
            <a:r>
              <a:rPr lang="ro-RO" altLang="en-US" sz="2400" dirty="0">
                <a:latin typeface="Times New Roman" panose="02020603050405020304" pitchFamily="18" charset="0"/>
              </a:rPr>
              <a:t>ţ</a:t>
            </a:r>
            <a:r>
              <a:rPr lang="de-DE" altLang="en-US" sz="2400" dirty="0">
                <a:latin typeface="Times New Roman" panose="02020603050405020304" pitchFamily="18" charset="0"/>
              </a:rPr>
              <a:t>ial</a:t>
            </a:r>
          </a:p>
        </p:txBody>
      </p:sp>
      <p:sp>
        <p:nvSpPr>
          <p:cNvPr id="40975" name="Rechteck 20"/>
          <p:cNvSpPr>
            <a:spLocks noChangeArrowheads="1"/>
          </p:cNvSpPr>
          <p:nvPr/>
        </p:nvSpPr>
        <p:spPr bwMode="auto">
          <a:xfrm>
            <a:off x="2396548" y="3148398"/>
            <a:ext cx="4429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400" dirty="0">
                <a:latin typeface="Times New Roman" panose="02020603050405020304" pitchFamily="18" charset="0"/>
              </a:rPr>
              <a:t>Mecanism </a:t>
            </a:r>
            <a:r>
              <a:rPr lang="de-DE" altLang="en-US" sz="2400" dirty="0" smtClean="0">
                <a:latin typeface="Times New Roman" panose="02020603050405020304" pitchFamily="18" charset="0"/>
              </a:rPr>
              <a:t>plan, (f=3) unde „ f “ reprezinta familia mecanismului</a:t>
            </a:r>
            <a:endParaRPr lang="de-DE" altLang="en-US" sz="2400" dirty="0">
              <a:latin typeface="Times New Roman" panose="02020603050405020304" pitchFamily="18" charset="0"/>
            </a:endParaRPr>
          </a:p>
        </p:txBody>
      </p:sp>
      <p:sp>
        <p:nvSpPr>
          <p:cNvPr id="2" name="Rectangle 1"/>
          <p:cNvSpPr>
            <a:spLocks noRot="1" noChangeAspect="1" noMove="1" noResize="1" noEditPoints="1" noAdjustHandles="1" noChangeArrowheads="1" noChangeShapeType="1" noTextEdit="1"/>
          </p:cNvSpPr>
          <p:nvPr/>
        </p:nvSpPr>
        <p:spPr>
          <a:xfrm>
            <a:off x="4800848" y="1895381"/>
            <a:ext cx="3232360" cy="1309782"/>
          </a:xfrm>
          <a:prstGeom prst="rect">
            <a:avLst/>
          </a:prstGeom>
          <a:blipFill rotWithShape="0">
            <a:blip r:embed="rId3"/>
            <a:stretch>
              <a:fillRect/>
            </a:stretch>
          </a:blipFill>
        </p:spPr>
        <p:txBody>
          <a:bodyPr/>
          <a:lstStyle/>
          <a:p>
            <a:pPr algn="ctr"/>
            <a:r>
              <a:rPr lang="en-US">
                <a:noFill/>
              </a:rPr>
              <a:t> </a:t>
            </a:r>
          </a:p>
        </p:txBody>
      </p:sp>
      <mc:AlternateContent xmlns:mc="http://schemas.openxmlformats.org/markup-compatibility/2006">
        <mc:Choice xmlns:a14="http://schemas.microsoft.com/office/drawing/2010/main" Requires="a14">
          <p:sp>
            <p:nvSpPr>
              <p:cNvPr id="5" name="Rectangle 4"/>
              <p:cNvSpPr/>
              <p:nvPr/>
            </p:nvSpPr>
            <p:spPr>
              <a:xfrm>
                <a:off x="4749799" y="5798376"/>
                <a:ext cx="357277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𝐿</m:t>
                      </m:r>
                      <m:r>
                        <a:rPr lang="en-US" i="0">
                          <a:latin typeface="Cambria Math" panose="02040503050406030204" pitchFamily="18" charset="0"/>
                        </a:rPr>
                        <m:t>=3∙</m:t>
                      </m:r>
                      <m:r>
                        <a:rPr lang="en-US" i="1">
                          <a:latin typeface="Cambria Math" panose="02040503050406030204" pitchFamily="18" charset="0"/>
                        </a:rPr>
                        <m:t>𝑛</m:t>
                      </m:r>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0">
                              <a:latin typeface="Cambria Math" panose="02040503050406030204" pitchFamily="18" charset="0"/>
                            </a:rPr>
                            <m:t>5</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0">
                              <a:latin typeface="Cambria Math" panose="02040503050406030204" pitchFamily="18" charset="0"/>
                            </a:rPr>
                            <m:t>4</m:t>
                          </m:r>
                        </m:sub>
                      </m:sSub>
                    </m:oMath>
                  </m:oMathPara>
                </a14:m>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4749799" y="5798376"/>
                <a:ext cx="3572773" cy="52322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584230" y="4221661"/>
                <a:ext cx="5903912" cy="13583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𝐿</m:t>
                      </m:r>
                      <m:r>
                        <a:rPr lang="en-US" i="0">
                          <a:latin typeface="Cambria Math" panose="02040503050406030204" pitchFamily="18" charset="0"/>
                        </a:rPr>
                        <m:t>=</m:t>
                      </m:r>
                      <m:d>
                        <m:dPr>
                          <m:ctrlPr>
                            <a:rPr lang="en-US" i="1">
                              <a:latin typeface="Cambria Math" panose="02040503050406030204" pitchFamily="18" charset="0"/>
                            </a:rPr>
                          </m:ctrlPr>
                        </m:dPr>
                        <m:e>
                          <m:r>
                            <a:rPr lang="en-US" i="0">
                              <a:latin typeface="Cambria Math" panose="02040503050406030204" pitchFamily="18" charset="0"/>
                            </a:rPr>
                            <m:t>6−</m:t>
                          </m:r>
                          <m:r>
                            <a:rPr lang="en-US" i="1">
                              <a:latin typeface="Cambria Math" panose="02040503050406030204" pitchFamily="18" charset="0"/>
                            </a:rPr>
                            <m:t>𝑓</m:t>
                          </m:r>
                        </m:e>
                      </m:d>
                      <m:r>
                        <a:rPr lang="en-US" i="0">
                          <a:latin typeface="Cambria Math" panose="02040503050406030204" pitchFamily="18" charset="0"/>
                        </a:rPr>
                        <m:t>∙</m:t>
                      </m:r>
                      <m:r>
                        <a:rPr lang="en-US" i="1">
                          <a:latin typeface="Cambria Math" panose="02040503050406030204" pitchFamily="18" charset="0"/>
                        </a:rPr>
                        <m:t>𝑛</m:t>
                      </m:r>
                      <m:r>
                        <a:rPr lang="en-US" i="0">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0">
                              <a:latin typeface="Cambria Math" panose="02040503050406030204" pitchFamily="18" charset="0"/>
                            </a:rPr>
                            <m:t>=</m:t>
                          </m:r>
                          <m:r>
                            <a:rPr lang="en-US" i="1">
                              <a:latin typeface="Cambria Math" panose="02040503050406030204" pitchFamily="18" charset="0"/>
                            </a:rPr>
                            <m:t>𝑓</m:t>
                          </m:r>
                          <m:r>
                            <a:rPr lang="en-US" i="0">
                              <a:latin typeface="Cambria Math" panose="02040503050406030204" pitchFamily="18" charset="0"/>
                            </a:rPr>
                            <m:t>+1</m:t>
                          </m:r>
                        </m:sub>
                        <m:sup>
                          <m:r>
                            <a:rPr lang="en-US" i="0">
                              <a:latin typeface="Cambria Math" panose="02040503050406030204" pitchFamily="18" charset="0"/>
                            </a:rPr>
                            <m:t>5</m:t>
                          </m:r>
                        </m:sup>
                        <m:e>
                          <m:d>
                            <m:dPr>
                              <m:endChr m:val=""/>
                              <m:ctrlPr>
                                <a:rPr lang="en-US" i="1">
                                  <a:latin typeface="Cambria Math" panose="02040503050406030204" pitchFamily="18" charset="0"/>
                                </a:rPr>
                              </m:ctrlPr>
                            </m:dPr>
                            <m:e>
                              <m:r>
                                <a:rPr lang="en-US" i="1">
                                  <a:latin typeface="Cambria Math" panose="02040503050406030204" pitchFamily="18" charset="0"/>
                                </a:rPr>
                                <m:t>𝑖</m:t>
                              </m:r>
                              <m:r>
                                <a:rPr lang="en-US" i="0">
                                  <a:latin typeface="Cambria Math" panose="02040503050406030204" pitchFamily="18" charset="0"/>
                                </a:rPr>
                                <m:t>−</m:t>
                              </m:r>
                              <m:r>
                                <a:rPr lang="en-US" i="1">
                                  <a:latin typeface="Cambria Math" panose="02040503050406030204" pitchFamily="18" charset="0"/>
                                </a:rPr>
                                <m:t>𝑓</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3584230" y="4221661"/>
                <a:ext cx="5903912" cy="1358385"/>
              </a:xfrm>
              <a:prstGeom prst="rect">
                <a:avLst/>
              </a:prstGeom>
              <a:blipFill rotWithShape="0">
                <a:blip r:embed="rId5"/>
                <a:stretch>
                  <a:fillRect/>
                </a:stretch>
              </a:blipFill>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3"/>
          <p:cNvSpPr>
            <a:spLocks noChangeArrowheads="1"/>
          </p:cNvSpPr>
          <p:nvPr/>
        </p:nvSpPr>
        <p:spPr bwMode="auto">
          <a:xfrm>
            <a:off x="576263" y="1919288"/>
            <a:ext cx="70977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1.1 Generalităţi. Definiţii</a:t>
            </a:r>
          </a:p>
          <a:p>
            <a:pPr>
              <a:buClr>
                <a:schemeClr val="hlink"/>
              </a:buClr>
              <a:buSzPct val="75000"/>
              <a:buFont typeface="Monotype Sorts" pitchFamily="2" charset="2"/>
              <a:buNone/>
            </a:pPr>
            <a:r>
              <a:rPr lang="de-DE" altLang="en-US" sz="2800" b="1">
                <a:latin typeface="Times New Roman" panose="02020603050405020304" pitchFamily="18" charset="0"/>
              </a:rPr>
              <a:t>1.2 Cuple cinematice şi elemente</a:t>
            </a:r>
          </a:p>
          <a:p>
            <a:pPr>
              <a:buClr>
                <a:schemeClr val="hlink"/>
              </a:buClr>
              <a:buSzPct val="75000"/>
              <a:buFont typeface="Monotype Sorts" pitchFamily="2" charset="2"/>
              <a:buNone/>
            </a:pPr>
            <a:r>
              <a:rPr lang="de-DE" altLang="en-US" sz="2800" b="1">
                <a:latin typeface="Times New Roman" panose="02020603050405020304" pitchFamily="18" charset="0"/>
              </a:rPr>
              <a:t>1.3 </a:t>
            </a:r>
            <a:r>
              <a:rPr lang="ro-RO" altLang="en-US" sz="2800" b="1">
                <a:latin typeface="Times New Roman" panose="02020603050405020304" pitchFamily="18" charset="0"/>
              </a:rPr>
              <a:t>Lan</a:t>
            </a:r>
            <a:r>
              <a:rPr lang="it-IT" altLang="en-US" sz="2800" b="1">
                <a:latin typeface="Times New Roman" panose="02020603050405020304" pitchFamily="18" charset="0"/>
              </a:rPr>
              <a:t>ţ</a:t>
            </a:r>
            <a:r>
              <a:rPr lang="ro-RO" altLang="en-US" sz="2800" b="1">
                <a:latin typeface="Times New Roman" panose="02020603050405020304" pitchFamily="18" charset="0"/>
              </a:rPr>
              <a:t>uri cinematice. Gradul de libertate al unui lanţ cinematic</a:t>
            </a:r>
            <a:endParaRPr lang="de-DE" altLang="en-US" sz="2800" b="1">
              <a:latin typeface="Times New Roman" panose="02020603050405020304" pitchFamily="18" charset="0"/>
            </a:endParaRPr>
          </a:p>
          <a:p>
            <a:pPr>
              <a:buClr>
                <a:schemeClr val="hlink"/>
              </a:buClr>
              <a:buSzPct val="75000"/>
              <a:buFont typeface="Monotype Sorts" pitchFamily="2" charset="2"/>
              <a:buNone/>
            </a:pPr>
            <a:r>
              <a:rPr lang="de-DE" altLang="en-US" sz="2800" b="1">
                <a:latin typeface="Times New Roman" panose="02020603050405020304" pitchFamily="18" charset="0"/>
              </a:rPr>
              <a:t>1.4. </a:t>
            </a:r>
            <a:r>
              <a:rPr lang="ro-RO" altLang="en-US" sz="2800" b="1">
                <a:latin typeface="Times New Roman" panose="02020603050405020304" pitchFamily="18" charset="0"/>
              </a:rPr>
              <a:t>Mecanismul. Gradul de mobilitate</a:t>
            </a:r>
            <a:endParaRPr lang="de-DE" altLang="en-US" sz="2800" b="1">
              <a:latin typeface="Times New Roman" panose="02020603050405020304" pitchFamily="18" charset="0"/>
            </a:endParaRPr>
          </a:p>
          <a:p>
            <a:pPr>
              <a:buClr>
                <a:schemeClr val="hlink"/>
              </a:buClr>
              <a:buSzPct val="75000"/>
              <a:buFont typeface="Monotype Sorts" pitchFamily="2" charset="2"/>
              <a:buNone/>
            </a:pPr>
            <a:r>
              <a:rPr lang="de-DE" altLang="en-US" sz="2800" b="1">
                <a:latin typeface="Times New Roman" panose="02020603050405020304" pitchFamily="18" charset="0"/>
              </a:rPr>
              <a:t>1.5. </a:t>
            </a:r>
            <a:r>
              <a:rPr lang="ro-RO" altLang="en-US" sz="2800" b="1">
                <a:latin typeface="Times New Roman" panose="02020603050405020304" pitchFamily="18" charset="0"/>
              </a:rPr>
              <a:t>Conexiuni. Grupe cinematice</a:t>
            </a:r>
            <a:endParaRPr lang="de-DE" altLang="en-US" sz="2800" b="1">
              <a:latin typeface="Times New Roman" panose="02020603050405020304" pitchFamily="18" charset="0"/>
            </a:endParaRPr>
          </a:p>
          <a:p>
            <a:pPr>
              <a:buClr>
                <a:schemeClr val="hlink"/>
              </a:buClr>
              <a:buSzPct val="75000"/>
              <a:buFont typeface="Monotype Sorts" pitchFamily="2" charset="2"/>
              <a:buNone/>
            </a:pPr>
            <a:endParaRPr lang="de-DE" altLang="en-US" sz="2800" b="1">
              <a:latin typeface="Times New Roman" panose="02020603050405020304" pitchFamily="18" charset="0"/>
            </a:endParaRPr>
          </a:p>
        </p:txBody>
      </p:sp>
      <p:sp>
        <p:nvSpPr>
          <p:cNvPr id="6147" name="Rectangle 53"/>
          <p:cNvSpPr>
            <a:spLocks noChangeArrowheads="1"/>
          </p:cNvSpPr>
          <p:nvPr/>
        </p:nvSpPr>
        <p:spPr bwMode="auto">
          <a:xfrm>
            <a:off x="2117725" y="439738"/>
            <a:ext cx="144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Cuprins</a:t>
            </a: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428750" y="477838"/>
            <a:ext cx="6080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1.4. </a:t>
            </a:r>
            <a:r>
              <a:rPr lang="ro-RO" altLang="en-US" sz="2800" b="1">
                <a:latin typeface="Times New Roman" panose="02020603050405020304" pitchFamily="18" charset="0"/>
              </a:rPr>
              <a:t>Mecanismul. Gradul de mobilitate</a:t>
            </a:r>
            <a:endParaRPr lang="de-DE" altLang="en-US" sz="2800" b="1">
              <a:latin typeface="Times New Roman" panose="02020603050405020304" pitchFamily="18" charset="0"/>
            </a:endParaRPr>
          </a:p>
        </p:txBody>
      </p:sp>
      <p:sp>
        <p:nvSpPr>
          <p:cNvPr id="6" name="Rechteck 5"/>
          <p:cNvSpPr/>
          <p:nvPr/>
        </p:nvSpPr>
        <p:spPr>
          <a:xfrm>
            <a:off x="4886325" y="1597025"/>
            <a:ext cx="3065463" cy="523875"/>
          </a:xfrm>
          <a:prstGeom prst="rect">
            <a:avLst/>
          </a:prstGeom>
        </p:spPr>
        <p:txBody>
          <a:bodyPr>
            <a:spAutoFit/>
          </a:bodyPr>
          <a:lstStyle/>
          <a:p>
            <a:pPr>
              <a:spcBef>
                <a:spcPct val="20000"/>
              </a:spcBef>
              <a:buClr>
                <a:schemeClr val="hlink"/>
              </a:buClr>
              <a:buSzPct val="75000"/>
              <a:buFont typeface="Monotype Sorts" pitchFamily="2" charset="2"/>
              <a:buNone/>
              <a:defRPr/>
            </a:pPr>
            <a:r>
              <a:rPr lang="de-DE" dirty="0" err="1">
                <a:effectLst>
                  <a:outerShdw blurRad="38100" dist="38100" dir="2700000" algn="tl">
                    <a:srgbClr val="000000">
                      <a:alpha val="43137"/>
                    </a:srgbClr>
                  </a:outerShdw>
                </a:effectLst>
              </a:rPr>
              <a:t>Mecanism</a:t>
            </a:r>
            <a:r>
              <a:rPr lang="de-DE" dirty="0">
                <a:effectLst>
                  <a:outerShdw blurRad="38100" dist="38100" dir="2700000" algn="tl">
                    <a:srgbClr val="000000">
                      <a:alpha val="43137"/>
                    </a:srgbClr>
                  </a:outerShdw>
                </a:effectLst>
              </a:rPr>
              <a:t> </a:t>
            </a:r>
            <a:r>
              <a:rPr lang="de-DE" dirty="0" err="1">
                <a:effectLst>
                  <a:outerShdw blurRad="38100" dist="38100" dir="2700000" algn="tl">
                    <a:srgbClr val="000000">
                      <a:alpha val="43137"/>
                    </a:srgbClr>
                  </a:outerShdw>
                </a:effectLst>
              </a:rPr>
              <a:t>spa</a:t>
            </a:r>
            <a:r>
              <a:rPr lang="ro-RO" dirty="0">
                <a:effectLst>
                  <a:outerShdw blurRad="38100" dist="38100" dir="2700000" algn="tl">
                    <a:srgbClr val="000000">
                      <a:alpha val="43137"/>
                    </a:srgbClr>
                  </a:outerShdw>
                </a:effectLst>
              </a:rPr>
              <a:t>ţ</a:t>
            </a:r>
            <a:r>
              <a:rPr lang="de-DE" dirty="0" err="1">
                <a:effectLst>
                  <a:outerShdw blurRad="38100" dist="38100" dir="2700000" algn="tl">
                    <a:srgbClr val="000000">
                      <a:alpha val="43137"/>
                    </a:srgbClr>
                  </a:outerShdw>
                </a:effectLst>
              </a:rPr>
              <a:t>ial</a:t>
            </a:r>
            <a:endParaRPr lang="de-DE" dirty="0">
              <a:effectLst>
                <a:outerShdw blurRad="38100" dist="38100" dir="2700000" algn="tl">
                  <a:srgbClr val="000000">
                    <a:alpha val="43137"/>
                  </a:srgbClr>
                </a:outerShdw>
              </a:effectLst>
            </a:endParaRPr>
          </a:p>
        </p:txBody>
      </p:sp>
      <p:sp>
        <p:nvSpPr>
          <p:cNvPr id="8" name="Rechteck 7"/>
          <p:cNvSpPr/>
          <p:nvPr/>
        </p:nvSpPr>
        <p:spPr>
          <a:xfrm>
            <a:off x="4903788" y="3273425"/>
            <a:ext cx="3065462" cy="523875"/>
          </a:xfrm>
          <a:prstGeom prst="rect">
            <a:avLst/>
          </a:prstGeom>
        </p:spPr>
        <p:txBody>
          <a:bodyPr>
            <a:spAutoFit/>
          </a:bodyPr>
          <a:lstStyle/>
          <a:p>
            <a:pPr>
              <a:spcBef>
                <a:spcPct val="20000"/>
              </a:spcBef>
              <a:buClr>
                <a:schemeClr val="hlink"/>
              </a:buClr>
              <a:buSzPct val="75000"/>
              <a:buFont typeface="Monotype Sorts" pitchFamily="2" charset="2"/>
              <a:buNone/>
              <a:defRPr/>
            </a:pPr>
            <a:r>
              <a:rPr lang="de-DE" dirty="0" err="1">
                <a:effectLst>
                  <a:outerShdw blurRad="38100" dist="38100" dir="2700000" algn="tl">
                    <a:srgbClr val="000000">
                      <a:alpha val="43137"/>
                    </a:srgbClr>
                  </a:outerShdw>
                </a:effectLst>
              </a:rPr>
              <a:t>Mecanism</a:t>
            </a:r>
            <a:r>
              <a:rPr lang="de-DE" dirty="0">
                <a:effectLst>
                  <a:outerShdw blurRad="38100" dist="38100" dir="2700000" algn="tl">
                    <a:srgbClr val="000000">
                      <a:alpha val="43137"/>
                    </a:srgbClr>
                  </a:outerShdw>
                </a:effectLst>
              </a:rPr>
              <a:t> plan</a:t>
            </a:r>
          </a:p>
        </p:txBody>
      </p:sp>
      <p:graphicFrame>
        <p:nvGraphicFramePr>
          <p:cNvPr id="43015" name="Object 4"/>
          <p:cNvGraphicFramePr>
            <a:graphicFrameLocks noChangeAspect="1"/>
          </p:cNvGraphicFramePr>
          <p:nvPr/>
        </p:nvGraphicFramePr>
        <p:xfrm>
          <a:off x="79375" y="1463675"/>
          <a:ext cx="3694113" cy="3186113"/>
        </p:xfrm>
        <a:graphic>
          <a:graphicData uri="http://schemas.openxmlformats.org/presentationml/2006/ole">
            <mc:AlternateContent xmlns:mc="http://schemas.openxmlformats.org/markup-compatibility/2006">
              <mc:Choice xmlns:v="urn:schemas-microsoft-com:vml" Requires="v">
                <p:oleObj spid="_x0000_s43050" name="AutoCAD Drawing" r:id="rId4" imgW="17011650" imgH="6715125" progId="">
                  <p:embed/>
                </p:oleObj>
              </mc:Choice>
              <mc:Fallback>
                <p:oleObj name="AutoCAD Drawing" r:id="rId4" imgW="17011650" imgH="6715125" progId="">
                  <p:embed/>
                  <p:pic>
                    <p:nvPicPr>
                      <p:cNvPr id="0" name="Picture 40"/>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l="4837" t="12119" r="57137" b="13617"/>
                      <a:stretch>
                        <a:fillRect/>
                      </a:stretch>
                    </p:blipFill>
                    <p:spPr bwMode="auto">
                      <a:xfrm>
                        <a:off x="79375" y="1463675"/>
                        <a:ext cx="3694113" cy="318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6" name="Rechteck 9"/>
          <p:cNvSpPr>
            <a:spLocks noChangeArrowheads="1"/>
          </p:cNvSpPr>
          <p:nvPr/>
        </p:nvSpPr>
        <p:spPr bwMode="auto">
          <a:xfrm>
            <a:off x="0" y="4824413"/>
            <a:ext cx="7054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ro-RO" altLang="en-US" sz="2400">
                <a:latin typeface="Times New Roman" panose="02020603050405020304" pitchFamily="18" charset="0"/>
              </a:rPr>
              <a:t>Un mecanism este geometric sau cinematic </a:t>
            </a:r>
            <a:r>
              <a:rPr lang="ro-RO" altLang="en-US" sz="2400" b="1" i="1">
                <a:solidFill>
                  <a:srgbClr val="FF0000"/>
                </a:solidFill>
                <a:latin typeface="Times New Roman" panose="02020603050405020304" pitchFamily="18" charset="0"/>
              </a:rPr>
              <a:t>desmodrom</a:t>
            </a:r>
            <a:r>
              <a:rPr lang="ro-RO" altLang="en-US" sz="2400">
                <a:latin typeface="Times New Roman" panose="02020603050405020304" pitchFamily="18" charset="0"/>
              </a:rPr>
              <a:t> (speţa I) dacă gradul său de mobilitate este egal cu numărul de elemente conducătoare (de intrare)</a:t>
            </a:r>
            <a:r>
              <a:rPr lang="de-DE" altLang="en-US" sz="2400">
                <a:latin typeface="Times New Roman" panose="02020603050405020304" pitchFamily="18" charset="0"/>
              </a:rPr>
              <a:t>.</a:t>
            </a:r>
          </a:p>
        </p:txBody>
      </p:sp>
      <p:sp>
        <p:nvSpPr>
          <p:cNvPr id="12" name="Pfeil nach rechts 11"/>
          <p:cNvSpPr/>
          <p:nvPr/>
        </p:nvSpPr>
        <p:spPr bwMode="auto">
          <a:xfrm>
            <a:off x="7127875" y="5334000"/>
            <a:ext cx="555625" cy="277813"/>
          </a:xfrm>
          <a:prstGeom prst="rightArrow">
            <a:avLst/>
          </a:prstGeom>
          <a:solidFill>
            <a:schemeClr val="tx1"/>
          </a:solidFill>
          <a:ln w="9525" cap="flat" cmpd="sng" algn="ctr">
            <a:noFill/>
            <a:prstDash val="solid"/>
            <a:round/>
            <a:headEnd type="none" w="med" len="med"/>
            <a:tailEnd type="none" w="med" len="med"/>
          </a:ln>
          <a:effectLst/>
        </p:spPr>
        <p:txBody>
          <a:bodyPr lIns="92075" tIns="46038" rIns="92075" bIns="46038"/>
          <a:lstStyle/>
          <a:p>
            <a:pPr marL="342900" indent="-342900">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 name="Rectangle 1"/>
              <p:cNvSpPr/>
              <p:nvPr/>
            </p:nvSpPr>
            <p:spPr>
              <a:xfrm>
                <a:off x="4175454" y="1963643"/>
                <a:ext cx="4273221" cy="13097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m:t>
                      </m:r>
                      <m:r>
                        <a:rPr lang="en-US" i="0">
                          <a:latin typeface="Cambria Math" panose="02040503050406030204" pitchFamily="18" charset="0"/>
                        </a:rPr>
                        <m:t>=6∙</m:t>
                      </m:r>
                      <m:d>
                        <m:dPr>
                          <m:ctrlPr>
                            <a:rPr lang="en-US" i="1">
                              <a:latin typeface="Cambria Math" panose="02040503050406030204" pitchFamily="18" charset="0"/>
                            </a:rPr>
                          </m:ctrlPr>
                        </m:dPr>
                        <m:e>
                          <m:r>
                            <a:rPr lang="en-US" i="1">
                              <a:latin typeface="Cambria Math" panose="02040503050406030204" pitchFamily="18" charset="0"/>
                            </a:rPr>
                            <m:t>𝑛</m:t>
                          </m:r>
                          <m:r>
                            <a:rPr lang="en-US" i="0">
                              <a:latin typeface="Cambria Math" panose="02040503050406030204" pitchFamily="18" charset="0"/>
                            </a:rPr>
                            <m:t>−1</m:t>
                          </m:r>
                        </m:e>
                      </m:d>
                      <m:r>
                        <a:rPr lang="en-US" i="0">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0">
                              <a:latin typeface="Cambria Math" panose="02040503050406030204" pitchFamily="18" charset="0"/>
                            </a:rPr>
                            <m:t>=1</m:t>
                          </m:r>
                        </m:sub>
                        <m:sup>
                          <m:r>
                            <a:rPr lang="en-US" i="0">
                              <a:latin typeface="Cambria Math" panose="02040503050406030204" pitchFamily="18" charset="0"/>
                            </a:rPr>
                            <m:t>5</m:t>
                          </m:r>
                        </m:sup>
                        <m:e>
                          <m:r>
                            <a:rPr lang="en-US" i="1">
                              <a:latin typeface="Cambria Math" panose="02040503050406030204" pitchFamily="18" charset="0"/>
                            </a:rPr>
                            <m:t>𝑖</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e>
                      </m:nary>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4175454" y="1963643"/>
                <a:ext cx="4273221" cy="130978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005247" y="4059987"/>
                <a:ext cx="461363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m:t>
                      </m:r>
                      <m:r>
                        <a:rPr lang="en-US" i="0">
                          <a:latin typeface="Cambria Math" panose="02040503050406030204" pitchFamily="18" charset="0"/>
                        </a:rPr>
                        <m:t>=3∙</m:t>
                      </m:r>
                      <m:d>
                        <m:dPr>
                          <m:ctrlPr>
                            <a:rPr lang="en-US" i="1">
                              <a:latin typeface="Cambria Math" panose="02040503050406030204" pitchFamily="18" charset="0"/>
                            </a:rPr>
                          </m:ctrlPr>
                        </m:dPr>
                        <m:e>
                          <m:r>
                            <a:rPr lang="en-US" i="1">
                              <a:latin typeface="Cambria Math" panose="02040503050406030204" pitchFamily="18" charset="0"/>
                            </a:rPr>
                            <m:t>𝑛</m:t>
                          </m:r>
                          <m:r>
                            <a:rPr lang="en-US" i="0">
                              <a:latin typeface="Cambria Math" panose="02040503050406030204" pitchFamily="18" charset="0"/>
                            </a:rPr>
                            <m:t>−1</m:t>
                          </m:r>
                        </m:e>
                      </m:d>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0">
                              <a:latin typeface="Cambria Math" panose="02040503050406030204" pitchFamily="18" charset="0"/>
                            </a:rPr>
                            <m:t>5</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0">
                              <a:latin typeface="Cambria Math" panose="02040503050406030204" pitchFamily="18" charset="0"/>
                            </a:rPr>
                            <m:t>4</m:t>
                          </m:r>
                        </m:sub>
                      </m:sSub>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4005247" y="4059987"/>
                <a:ext cx="4613634" cy="52322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683500" y="5179174"/>
                <a:ext cx="152804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𝑚</m:t>
                          </m:r>
                        </m:sub>
                      </m:sSub>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7683500" y="5179174"/>
                <a:ext cx="1528047" cy="523220"/>
              </a:xfrm>
              <a:prstGeom prst="rect">
                <a:avLst/>
              </a:prstGeom>
              <a:blipFill rotWithShape="0">
                <a:blip r:embed="rId8"/>
                <a:stretch>
                  <a:fillRect/>
                </a:stretch>
              </a:blipFill>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5" name="Rectangle 3"/>
          <p:cNvSpPr>
            <a:spLocks noChangeArrowheads="1"/>
          </p:cNvSpPr>
          <p:nvPr/>
        </p:nvSpPr>
        <p:spPr bwMode="auto">
          <a:xfrm>
            <a:off x="0" y="1490663"/>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89809" name="Rectangle 17"/>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89811" name="Rectangle 19"/>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45061" name="Rechteck 17"/>
          <p:cNvSpPr>
            <a:spLocks noChangeArrowheads="1"/>
          </p:cNvSpPr>
          <p:nvPr/>
        </p:nvSpPr>
        <p:spPr bwMode="auto">
          <a:xfrm>
            <a:off x="0" y="1508125"/>
            <a:ext cx="899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ro-RO" altLang="en-US" sz="2400" b="1" i="1">
                <a:solidFill>
                  <a:srgbClr val="FF0000"/>
                </a:solidFill>
                <a:latin typeface="Times New Roman" panose="02020603050405020304" pitchFamily="18" charset="0"/>
              </a:rPr>
              <a:t>Legăturile pasive</a:t>
            </a:r>
            <a:r>
              <a:rPr lang="ro-RO" altLang="en-US" sz="2400" b="1">
                <a:solidFill>
                  <a:srgbClr val="FF0000"/>
                </a:solidFill>
                <a:latin typeface="Times New Roman" panose="02020603050405020304" pitchFamily="18" charset="0"/>
              </a:rPr>
              <a:t> </a:t>
            </a:r>
            <a:r>
              <a:rPr lang="ro-RO" altLang="en-US" sz="2400">
                <a:latin typeface="Times New Roman" panose="02020603050405020304" pitchFamily="18" charset="0"/>
              </a:rPr>
              <a:t>sunt acele lanţuri cinematice a căror funcţie cinematică este realizată şi de către alte lanţuri cinematice</a:t>
            </a:r>
            <a:r>
              <a:rPr lang="de-DE" altLang="en-US" sz="2400">
                <a:latin typeface="Times New Roman" panose="02020603050405020304" pitchFamily="18" charset="0"/>
              </a:rPr>
              <a:t>.</a:t>
            </a:r>
          </a:p>
        </p:txBody>
      </p:sp>
      <p:graphicFrame>
        <p:nvGraphicFramePr>
          <p:cNvPr id="45063" name="Object 6"/>
          <p:cNvGraphicFramePr>
            <a:graphicFrameLocks noChangeAspect="1"/>
          </p:cNvGraphicFramePr>
          <p:nvPr/>
        </p:nvGraphicFramePr>
        <p:xfrm>
          <a:off x="76200" y="3833813"/>
          <a:ext cx="4397375" cy="2282825"/>
        </p:xfrm>
        <a:graphic>
          <a:graphicData uri="http://schemas.openxmlformats.org/presentationml/2006/ole">
            <mc:AlternateContent xmlns:mc="http://schemas.openxmlformats.org/markup-compatibility/2006">
              <mc:Choice xmlns:v="urn:schemas-microsoft-com:vml" Requires="v">
                <p:oleObj spid="_x0000_s45172" name="AutoCAD Drawing" r:id="rId4" imgW="8791575" imgH="5229225" progId="">
                  <p:embed/>
                </p:oleObj>
              </mc:Choice>
              <mc:Fallback>
                <p:oleObj name="AutoCAD Drawing" r:id="rId4" imgW="8791575" imgH="5229225" progId="">
                  <p:embed/>
                  <p:pic>
                    <p:nvPicPr>
                      <p:cNvPr id="0" name="Picture 114"/>
                      <p:cNvPicPr>
                        <a:picLocks noChangeAspect="1" noChangeArrowheads="1"/>
                      </p:cNvPicPr>
                      <p:nvPr/>
                    </p:nvPicPr>
                    <p:blipFill>
                      <a:blip r:embed="rId5">
                        <a:extLst>
                          <a:ext uri="{28A0092B-C50C-407E-A947-70E740481C1C}">
                            <a14:useLocalDpi xmlns:a14="http://schemas.microsoft.com/office/drawing/2010/main" val="0"/>
                          </a:ext>
                        </a:extLst>
                      </a:blip>
                      <a:srcRect l="12686" t="33302" r="17041" b="5937"/>
                      <a:stretch>
                        <a:fillRect/>
                      </a:stretch>
                    </p:blipFill>
                    <p:spPr bwMode="auto">
                      <a:xfrm>
                        <a:off x="76200" y="3833813"/>
                        <a:ext cx="4397375" cy="2282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5" name="Rechteck 25"/>
          <p:cNvSpPr>
            <a:spLocks noChangeArrowheads="1"/>
          </p:cNvSpPr>
          <p:nvPr/>
        </p:nvSpPr>
        <p:spPr bwMode="auto">
          <a:xfrm>
            <a:off x="80963" y="2987675"/>
            <a:ext cx="1882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400" b="1" i="1">
                <a:solidFill>
                  <a:srgbClr val="FF0000"/>
                </a:solidFill>
                <a:latin typeface="Times New Roman" panose="02020603050405020304" pitchFamily="18" charset="0"/>
              </a:rPr>
              <a:t>Exemplu:</a:t>
            </a:r>
            <a:endParaRPr lang="de-DE" altLang="en-US" sz="2400" b="1">
              <a:latin typeface="Times New Roman" panose="02020603050405020304" pitchFamily="18" charset="0"/>
            </a:endParaRPr>
          </a:p>
        </p:txBody>
      </p:sp>
      <p:sp>
        <p:nvSpPr>
          <p:cNvPr id="36" name="Pfeil nach links und rechts 35"/>
          <p:cNvSpPr/>
          <p:nvPr/>
        </p:nvSpPr>
        <p:spPr bwMode="auto">
          <a:xfrm>
            <a:off x="6453187" y="5787403"/>
            <a:ext cx="671513" cy="268288"/>
          </a:xfrm>
          <a:prstGeom prst="leftRightArrow">
            <a:avLst/>
          </a:prstGeom>
          <a:solidFill>
            <a:schemeClr val="tx1"/>
          </a:solidFill>
          <a:ln w="9525" cap="flat" cmpd="sng" algn="ctr">
            <a:noFill/>
            <a:prstDash val="solid"/>
            <a:round/>
            <a:headEnd type="none" w="med" len="med"/>
            <a:tailEnd type="none" w="med" len="med"/>
          </a:ln>
          <a:effectLst/>
        </p:spPr>
        <p:txBody>
          <a:bodyPr lIns="92075" tIns="46038" rIns="92075" bIns="46038"/>
          <a:lstStyle/>
          <a:p>
            <a:pPr marL="342900" indent="-342900">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45077" name="Rectangle 2"/>
          <p:cNvSpPr>
            <a:spLocks noChangeArrowheads="1"/>
          </p:cNvSpPr>
          <p:nvPr/>
        </p:nvSpPr>
        <p:spPr bwMode="auto">
          <a:xfrm>
            <a:off x="1428750" y="477838"/>
            <a:ext cx="6080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1.4. </a:t>
            </a:r>
            <a:r>
              <a:rPr lang="ro-RO" altLang="en-US" sz="2800" b="1">
                <a:latin typeface="Times New Roman" panose="02020603050405020304" pitchFamily="18" charset="0"/>
              </a:rPr>
              <a:t>Mecanismul. Gradul de mobilitate</a:t>
            </a:r>
            <a:endParaRPr lang="de-DE" altLang="en-US" sz="2800" b="1">
              <a:latin typeface="Times New Roman" panose="02020603050405020304" pitchFamily="18" charset="0"/>
            </a:endParaRPr>
          </a:p>
        </p:txBody>
      </p:sp>
      <p:sp>
        <p:nvSpPr>
          <p:cNvPr id="2" name="Rectangle 88"/>
          <p:cNvSpPr>
            <a:spLocks noChangeArrowheads="1"/>
          </p:cNvSpPr>
          <p:nvPr/>
        </p:nvSpPr>
        <p:spPr bwMode="auto">
          <a:xfrm>
            <a:off x="1549400" y="2554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4" name="Rectangle 3"/>
              <p:cNvSpPr/>
              <p:nvPr/>
            </p:nvSpPr>
            <p:spPr>
              <a:xfrm>
                <a:off x="358957" y="2260585"/>
                <a:ext cx="4262256" cy="556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𝑝</m:t>
                          </m:r>
                        </m:sub>
                      </m:sSub>
                      <m:r>
                        <a:rPr lang="en-US" i="0">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𝑝</m:t>
                          </m:r>
                        </m:sub>
                      </m:sSub>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0">
                              <a:latin typeface="Cambria Math" panose="02040503050406030204" pitchFamily="18" charset="0"/>
                            </a:rPr>
                            <m:t>5</m:t>
                          </m:r>
                          <m:r>
                            <a:rPr lang="en-US" i="1">
                              <a:latin typeface="Cambria Math" panose="02040503050406030204" pitchFamily="18" charset="0"/>
                            </a:rPr>
                            <m:t>𝑝</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0">
                              <a:latin typeface="Cambria Math" panose="02040503050406030204" pitchFamily="18" charset="0"/>
                            </a:rPr>
                            <m:t>4</m:t>
                          </m:r>
                          <m:r>
                            <a:rPr lang="en-US" i="1">
                              <a:latin typeface="Cambria Math" panose="02040503050406030204" pitchFamily="18" charset="0"/>
                            </a:rPr>
                            <m:t>𝑝</m:t>
                          </m:r>
                        </m:sub>
                      </m:sSub>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58957" y="2260585"/>
                <a:ext cx="4262256" cy="556434"/>
              </a:xfrm>
              <a:prstGeom prst="rect">
                <a:avLst/>
              </a:prstGeom>
              <a:blipFill rotWithShape="0">
                <a:blip r:embed="rId6"/>
                <a:stretch>
                  <a:fillRect/>
                </a:stretch>
              </a:blipFill>
            </p:spPr>
            <p:txBody>
              <a:bodyPr/>
              <a:lstStyle/>
              <a:p>
                <a:r>
                  <a:rPr lang="en-US">
                    <a:noFill/>
                  </a:rPr>
                  <a:t> </a:t>
                </a:r>
              </a:p>
            </p:txBody>
          </p:sp>
        </mc:Fallback>
      </mc:AlternateContent>
      <p:sp>
        <p:nvSpPr>
          <p:cNvPr id="5" name="TextBox 4"/>
          <p:cNvSpPr txBox="1"/>
          <p:nvPr/>
        </p:nvSpPr>
        <p:spPr>
          <a:xfrm>
            <a:off x="1549400" y="2981326"/>
            <a:ext cx="2565400" cy="523220"/>
          </a:xfrm>
          <a:prstGeom prst="rect">
            <a:avLst/>
          </a:prstGeom>
          <a:noFill/>
        </p:spPr>
        <p:txBody>
          <a:bodyPr wrap="square" rtlCol="0">
            <a:spAutoFit/>
          </a:bodyPr>
          <a:lstStyle/>
          <a:p>
            <a:r>
              <a:rPr lang="en-US" dirty="0" smtClean="0"/>
              <a:t>n=4, c</a:t>
            </a:r>
            <a:r>
              <a:rPr lang="en-US" baseline="-25000" dirty="0" smtClean="0"/>
              <a:t>5</a:t>
            </a:r>
            <a:r>
              <a:rPr lang="en-US" dirty="0" smtClean="0"/>
              <a:t>=5, c</a:t>
            </a:r>
            <a:r>
              <a:rPr lang="en-US" baseline="-25000" dirty="0" smtClean="0"/>
              <a:t>4</a:t>
            </a:r>
            <a:r>
              <a:rPr lang="en-US" dirty="0" smtClean="0"/>
              <a:t>=0</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3905249" y="2969019"/>
                <a:ext cx="5199063"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m:t>
                      </m:r>
                      <m:r>
                        <a:rPr lang="en-US" i="0">
                          <a:latin typeface="Cambria Math" panose="02040503050406030204" pitchFamily="18" charset="0"/>
                        </a:rPr>
                        <m:t>=3∙</m:t>
                      </m:r>
                      <m:d>
                        <m:dPr>
                          <m:ctrlPr>
                            <a:rPr lang="en-US" i="1">
                              <a:latin typeface="Cambria Math" panose="02040503050406030204" pitchFamily="18" charset="0"/>
                            </a:rPr>
                          </m:ctrlPr>
                        </m:dPr>
                        <m:e>
                          <m:r>
                            <a:rPr lang="en-US" i="0">
                              <a:latin typeface="Cambria Math" panose="02040503050406030204" pitchFamily="18" charset="0"/>
                            </a:rPr>
                            <m:t>4−1</m:t>
                          </m:r>
                        </m:e>
                      </m:d>
                      <m:r>
                        <a:rPr lang="en-US" i="0">
                          <a:latin typeface="Cambria Math" panose="02040503050406030204" pitchFamily="18" charset="0"/>
                        </a:rPr>
                        <m:t>−2∙5−0=−1</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3905249" y="2969019"/>
                <a:ext cx="5199063" cy="52322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519613" y="3498589"/>
                <a:ext cx="4418709" cy="556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𝑝</m:t>
                          </m:r>
                        </m:sub>
                      </m:sSub>
                      <m:r>
                        <a:rPr lang="en-US" i="0">
                          <a:latin typeface="Cambria Math" panose="02040503050406030204" pitchFamily="18" charset="0"/>
                        </a:rPr>
                        <m:t>=3∙0−2∙1−0=−2</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519613" y="3498589"/>
                <a:ext cx="4418709" cy="556434"/>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984500" y="4139045"/>
                <a:ext cx="6119812" cy="11356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m:t>
                      </m:r>
                      <m:r>
                        <a:rPr lang="en-US" i="0">
                          <a:latin typeface="Cambria Math" panose="02040503050406030204" pitchFamily="18" charset="0"/>
                        </a:rPr>
                        <m:t>=3∙</m:t>
                      </m:r>
                      <m:d>
                        <m:dPr>
                          <m:ctrlPr>
                            <a:rPr lang="en-US" i="1">
                              <a:latin typeface="Cambria Math" panose="02040503050406030204" pitchFamily="18" charset="0"/>
                            </a:rPr>
                          </m:ctrlPr>
                        </m:dPr>
                        <m:e>
                          <m:r>
                            <a:rPr lang="en-US" i="1">
                              <a:latin typeface="Cambria Math" panose="02040503050406030204" pitchFamily="18" charset="0"/>
                            </a:rPr>
                            <m:t>𝑛</m:t>
                          </m:r>
                          <m:r>
                            <a:rPr lang="en-US" i="0">
                              <a:latin typeface="Cambria Math" panose="02040503050406030204" pitchFamily="18" charset="0"/>
                            </a:rPr>
                            <m:t>−1</m:t>
                          </m:r>
                        </m:e>
                      </m:d>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0">
                              <a:latin typeface="Cambria Math" panose="02040503050406030204" pitchFamily="18" charset="0"/>
                            </a:rPr>
                            <m:t>5</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0">
                              <a:latin typeface="Cambria Math" panose="02040503050406030204" pitchFamily="18" charset="0"/>
                            </a:rPr>
                            <m:t>4</m:t>
                          </m:r>
                        </m:sub>
                      </m:sSub>
                      <m:r>
                        <a:rPr lang="en-US" i="0">
                          <a:latin typeface="Cambria Math" panose="02040503050406030204" pitchFamily="18" charset="0"/>
                        </a:rPr>
                        <m:t>−</m:t>
                      </m:r>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𝑝</m:t>
                              </m:r>
                            </m:sub>
                          </m:sSub>
                        </m:e>
                      </m:nary>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984500" y="4139045"/>
                <a:ext cx="6119812" cy="1135696"/>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559300" y="5659937"/>
                <a:ext cx="152804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𝑚</m:t>
                          </m:r>
                        </m:sub>
                      </m:sSub>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4559300" y="5659937"/>
                <a:ext cx="1528047" cy="523220"/>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965977" y="5013131"/>
                <a:ext cx="125540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m:t>
                      </m:r>
                      <m:r>
                        <a:rPr lang="en-US" i="0">
                          <a:latin typeface="Cambria Math" panose="02040503050406030204" pitchFamily="18" charset="0"/>
                        </a:rPr>
                        <m:t>=1</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965977" y="5013131"/>
                <a:ext cx="1255408" cy="523220"/>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508875" y="5688996"/>
                <a:ext cx="113922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1</m:t>
                      </m:r>
                      <m:r>
                        <a:rPr lang="en-US" i="0">
                          <a:latin typeface="Cambria Math" panose="02040503050406030204" pitchFamily="18" charset="0"/>
                        </a:rPr>
                        <m:t>=1</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7508875" y="5688996"/>
                <a:ext cx="1139223" cy="523220"/>
              </a:xfrm>
              <a:prstGeom prst="rect">
                <a:avLst/>
              </a:prstGeom>
              <a:blipFill rotWithShape="0">
                <a:blip r:embed="rId12"/>
                <a:stretch>
                  <a:fillRect/>
                </a:stretch>
              </a:blipFill>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5" name="Rectangle 3"/>
          <p:cNvSpPr>
            <a:spLocks noChangeArrowheads="1"/>
          </p:cNvSpPr>
          <p:nvPr/>
        </p:nvSpPr>
        <p:spPr bwMode="auto">
          <a:xfrm>
            <a:off x="0" y="1490663"/>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89809" name="Rectangle 17"/>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89811" name="Rectangle 19"/>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47109" name="Rechteck 17"/>
          <p:cNvSpPr>
            <a:spLocks noChangeArrowheads="1"/>
          </p:cNvSpPr>
          <p:nvPr/>
        </p:nvSpPr>
        <p:spPr bwMode="auto">
          <a:xfrm>
            <a:off x="0" y="2000250"/>
            <a:ext cx="899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ro-RO" altLang="en-US" sz="2400" b="1" i="1" dirty="0">
                <a:solidFill>
                  <a:srgbClr val="FF0000"/>
                </a:solidFill>
                <a:latin typeface="Times New Roman" panose="02020603050405020304" pitchFamily="18" charset="0"/>
              </a:rPr>
              <a:t>Gradele de libertate de prisos</a:t>
            </a:r>
            <a:r>
              <a:rPr lang="ro-RO" altLang="en-US" sz="2400" b="1" dirty="0">
                <a:solidFill>
                  <a:srgbClr val="FF0000"/>
                </a:solidFill>
                <a:latin typeface="Times New Roman" panose="02020603050405020304" pitchFamily="18" charset="0"/>
              </a:rPr>
              <a:t> </a:t>
            </a:r>
            <a:r>
              <a:rPr lang="ro-RO" altLang="en-US" sz="2400" dirty="0">
                <a:latin typeface="Times New Roman" panose="02020603050405020304" pitchFamily="18" charset="0"/>
              </a:rPr>
              <a:t>(gradul de libertate al elementelor cu mişcări independente) se determină considerând </a:t>
            </a:r>
            <a:r>
              <a:rPr lang="ro-RO" altLang="en-US" sz="2400" dirty="0" smtClean="0">
                <a:latin typeface="Times New Roman" panose="02020603050405020304" pitchFamily="18" charset="0"/>
              </a:rPr>
              <a:t>fixe </a:t>
            </a:r>
            <a:r>
              <a:rPr lang="ro-RO" altLang="en-US" sz="2400" dirty="0">
                <a:latin typeface="Times New Roman" panose="02020603050405020304" pitchFamily="18" charset="0"/>
              </a:rPr>
              <a:t>toate elementele mecanismului, mai puţin unul şi analizând mişcările simple posibile, pe care acesta le poate executa. Numărul acestor mişcări posibile reprezintă gradele de libertate de prisos</a:t>
            </a:r>
            <a:r>
              <a:rPr lang="de-DE" altLang="en-US" sz="2400" dirty="0">
                <a:latin typeface="Times New Roman" panose="02020603050405020304" pitchFamily="18" charset="0"/>
              </a:rPr>
              <a:t>.</a:t>
            </a:r>
          </a:p>
        </p:txBody>
      </p:sp>
      <p:sp>
        <p:nvSpPr>
          <p:cNvPr id="47111" name="Rectangle 2"/>
          <p:cNvSpPr>
            <a:spLocks noChangeArrowheads="1"/>
          </p:cNvSpPr>
          <p:nvPr/>
        </p:nvSpPr>
        <p:spPr bwMode="auto">
          <a:xfrm>
            <a:off x="1428750" y="477838"/>
            <a:ext cx="6080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1.4. </a:t>
            </a:r>
            <a:r>
              <a:rPr lang="ro-RO" altLang="en-US" sz="2800" b="1">
                <a:latin typeface="Times New Roman" panose="02020603050405020304" pitchFamily="18" charset="0"/>
              </a:rPr>
              <a:t>Mecanismul. Gradul de mobilitate</a:t>
            </a:r>
            <a:endParaRPr lang="de-DE" altLang="en-US" sz="2800" b="1">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2138398" y="4448174"/>
                <a:ext cx="466082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𝑖𝑑</m:t>
                          </m:r>
                        </m:sub>
                      </m:sSub>
                      <m:r>
                        <a:rPr lang="en-US" i="0">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𝑖𝑑</m:t>
                          </m:r>
                        </m:sub>
                      </m:sSub>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0">
                              <a:latin typeface="Cambria Math" panose="02040503050406030204" pitchFamily="18" charset="0"/>
                            </a:rPr>
                            <m:t>5</m:t>
                          </m:r>
                          <m:r>
                            <a:rPr lang="en-US" i="1">
                              <a:latin typeface="Cambria Math" panose="02040503050406030204" pitchFamily="18" charset="0"/>
                            </a:rPr>
                            <m:t>𝑖𝑑</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0">
                              <a:latin typeface="Cambria Math" panose="02040503050406030204" pitchFamily="18" charset="0"/>
                            </a:rPr>
                            <m:t>4</m:t>
                          </m:r>
                          <m:r>
                            <a:rPr lang="en-US" i="1">
                              <a:latin typeface="Cambria Math" panose="02040503050406030204" pitchFamily="18" charset="0"/>
                            </a:rPr>
                            <m:t>𝑖𝑑</m:t>
                          </m:r>
                        </m:sub>
                      </m:sSub>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2138398" y="4448174"/>
                <a:ext cx="4660827" cy="523220"/>
              </a:xfrm>
              <a:prstGeom prst="rect">
                <a:avLst/>
              </a:prstGeom>
              <a:blipFill rotWithShape="0">
                <a:blip r:embed="rId3"/>
                <a:stretch>
                  <a:fillRect/>
                </a:stretch>
              </a:blipFill>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MA_TACHET_OSC.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1524000" y="609600"/>
            <a:ext cx="6096000" cy="5638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5" name="Rectangle 3"/>
          <p:cNvSpPr>
            <a:spLocks noChangeArrowheads="1"/>
          </p:cNvSpPr>
          <p:nvPr/>
        </p:nvSpPr>
        <p:spPr bwMode="auto">
          <a:xfrm>
            <a:off x="0" y="1490663"/>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89809" name="Rectangle 17"/>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89811" name="Rectangle 19"/>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49157" name="Rechteck 25"/>
          <p:cNvSpPr>
            <a:spLocks noChangeArrowheads="1"/>
          </p:cNvSpPr>
          <p:nvPr/>
        </p:nvSpPr>
        <p:spPr bwMode="auto">
          <a:xfrm>
            <a:off x="19050" y="1217612"/>
            <a:ext cx="1882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i="1" dirty="0">
                <a:solidFill>
                  <a:srgbClr val="FF0000"/>
                </a:solidFill>
                <a:latin typeface="Times New Roman" panose="02020603050405020304" pitchFamily="18" charset="0"/>
              </a:rPr>
              <a:t>Exemplu:</a:t>
            </a:r>
            <a:endParaRPr lang="de-DE" altLang="en-US" sz="2800" b="1" dirty="0">
              <a:latin typeface="Times New Roman" panose="02020603050405020304" pitchFamily="18" charset="0"/>
            </a:endParaRPr>
          </a:p>
        </p:txBody>
      </p:sp>
      <p:sp>
        <p:nvSpPr>
          <p:cNvPr id="36" name="Pfeil nach links und rechts 35"/>
          <p:cNvSpPr/>
          <p:nvPr/>
        </p:nvSpPr>
        <p:spPr bwMode="auto">
          <a:xfrm>
            <a:off x="6257925" y="5065713"/>
            <a:ext cx="671513" cy="268287"/>
          </a:xfrm>
          <a:prstGeom prst="leftRightArrow">
            <a:avLst/>
          </a:prstGeom>
          <a:solidFill>
            <a:schemeClr val="tx1"/>
          </a:solidFill>
          <a:ln w="9525" cap="flat" cmpd="sng" algn="ctr">
            <a:noFill/>
            <a:prstDash val="solid"/>
            <a:round/>
            <a:headEnd type="none" w="med" len="med"/>
            <a:tailEnd type="none" w="med" len="med"/>
          </a:ln>
          <a:effectLst/>
        </p:spPr>
        <p:txBody>
          <a:bodyPr lIns="92075" tIns="46038" rIns="92075" bIns="46038"/>
          <a:lstStyle/>
          <a:p>
            <a:pPr marL="342900" indent="-342900">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graphicFrame>
        <p:nvGraphicFramePr>
          <p:cNvPr id="49168" name="Object 11"/>
          <p:cNvGraphicFramePr>
            <a:graphicFrameLocks noChangeAspect="1"/>
          </p:cNvGraphicFramePr>
          <p:nvPr>
            <p:extLst>
              <p:ext uri="{D42A27DB-BD31-4B8C-83A1-F6EECF244321}">
                <p14:modId xmlns:p14="http://schemas.microsoft.com/office/powerpoint/2010/main" val="349886731"/>
              </p:ext>
            </p:extLst>
          </p:nvPr>
        </p:nvGraphicFramePr>
        <p:xfrm>
          <a:off x="-1588" y="4010025"/>
          <a:ext cx="4435475" cy="2647950"/>
        </p:xfrm>
        <a:graphic>
          <a:graphicData uri="http://schemas.openxmlformats.org/presentationml/2006/ole">
            <mc:AlternateContent xmlns:mc="http://schemas.openxmlformats.org/markup-compatibility/2006">
              <mc:Choice xmlns:v="urn:schemas-microsoft-com:vml" Requires="v">
                <p:oleObj spid="_x0000_s49267" name="AutoCAD Drawing" r:id="rId4" imgW="8791575" imgH="5229225" progId="">
                  <p:embed/>
                </p:oleObj>
              </mc:Choice>
              <mc:Fallback>
                <p:oleObj name="AutoCAD Drawing" r:id="rId4" imgW="8791575" imgH="5229225" progId="">
                  <p:embed/>
                  <p:pic>
                    <p:nvPicPr>
                      <p:cNvPr id="0" name="Picture 111"/>
                      <p:cNvPicPr>
                        <a:picLocks noChangeAspect="1" noChangeArrowheads="1"/>
                      </p:cNvPicPr>
                      <p:nvPr/>
                    </p:nvPicPr>
                    <p:blipFill>
                      <a:blip r:embed="rId5">
                        <a:extLst>
                          <a:ext uri="{28A0092B-C50C-407E-A947-70E740481C1C}">
                            <a14:useLocalDpi xmlns:a14="http://schemas.microsoft.com/office/drawing/2010/main" val="0"/>
                          </a:ext>
                        </a:extLst>
                      </a:blip>
                      <a:srcRect l="7825" t="2892" r="2150" b="7140"/>
                      <a:stretch>
                        <a:fillRect/>
                      </a:stretch>
                    </p:blipFill>
                    <p:spPr bwMode="auto">
                      <a:xfrm>
                        <a:off x="-1588" y="4010025"/>
                        <a:ext cx="4435475" cy="2647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9" name="Object 12"/>
          <p:cNvGraphicFramePr>
            <a:graphicFrameLocks noChangeAspect="1"/>
          </p:cNvGraphicFramePr>
          <p:nvPr/>
        </p:nvGraphicFramePr>
        <p:xfrm>
          <a:off x="4516438" y="2735263"/>
          <a:ext cx="1289050" cy="909637"/>
        </p:xfrm>
        <a:graphic>
          <a:graphicData uri="http://schemas.openxmlformats.org/presentationml/2006/ole">
            <mc:AlternateContent xmlns:mc="http://schemas.openxmlformats.org/markup-compatibility/2006">
              <mc:Choice xmlns:v="urn:schemas-microsoft-com:vml" Requires="v">
                <p:oleObj spid="_x0000_s49268" name="AutoCAD Drawing" r:id="rId6" imgW="17200080" imgH="8324640" progId="">
                  <p:embed/>
                </p:oleObj>
              </mc:Choice>
              <mc:Fallback>
                <p:oleObj name="AutoCAD Drawing" r:id="rId6" imgW="17200080" imgH="8324640" progId="">
                  <p:embed/>
                  <p:pic>
                    <p:nvPicPr>
                      <p:cNvPr id="0" name="Picture 112"/>
                      <p:cNvPicPr>
                        <a:picLocks noChangeAspect="1" noChangeArrowheads="1"/>
                      </p:cNvPicPr>
                      <p:nvPr/>
                    </p:nvPicPr>
                    <p:blipFill>
                      <a:blip r:embed="rId7">
                        <a:extLst>
                          <a:ext uri="{28A0092B-C50C-407E-A947-70E740481C1C}">
                            <a14:useLocalDpi xmlns:a14="http://schemas.microsoft.com/office/drawing/2010/main" val="0"/>
                          </a:ext>
                        </a:extLst>
                      </a:blip>
                      <a:srcRect l="24323" t="7813" r="52866" b="59044"/>
                      <a:stretch>
                        <a:fillRect/>
                      </a:stretch>
                    </p:blipFill>
                    <p:spPr bwMode="auto">
                      <a:xfrm>
                        <a:off x="4516438" y="2735263"/>
                        <a:ext cx="1289050"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70" name="Rectangle 2"/>
          <p:cNvSpPr>
            <a:spLocks noChangeArrowheads="1"/>
          </p:cNvSpPr>
          <p:nvPr/>
        </p:nvSpPr>
        <p:spPr bwMode="auto">
          <a:xfrm>
            <a:off x="1428750" y="477838"/>
            <a:ext cx="6080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1.4. </a:t>
            </a:r>
            <a:r>
              <a:rPr lang="ro-RO" altLang="en-US" sz="2800" b="1">
                <a:latin typeface="Times New Roman" panose="02020603050405020304" pitchFamily="18" charset="0"/>
              </a:rPr>
              <a:t>Mecanismul. Gradul de mobilitate</a:t>
            </a:r>
            <a:endParaRPr lang="de-DE" altLang="en-US" sz="2800" b="1">
              <a:latin typeface="Times New Roman" panose="02020603050405020304" pitchFamily="18" charset="0"/>
            </a:endParaRPr>
          </a:p>
        </p:txBody>
      </p:sp>
      <p:sp>
        <p:nvSpPr>
          <p:cNvPr id="2" name="TextBox 1"/>
          <p:cNvSpPr txBox="1"/>
          <p:nvPr/>
        </p:nvSpPr>
        <p:spPr>
          <a:xfrm>
            <a:off x="260350" y="1796466"/>
            <a:ext cx="3465513" cy="523220"/>
          </a:xfrm>
          <a:prstGeom prst="rect">
            <a:avLst/>
          </a:prstGeom>
          <a:noFill/>
        </p:spPr>
        <p:txBody>
          <a:bodyPr wrap="square" rtlCol="0">
            <a:spAutoFit/>
          </a:bodyPr>
          <a:lstStyle/>
          <a:p>
            <a:r>
              <a:rPr lang="en-US" dirty="0" smtClean="0"/>
              <a:t>n=4, n</a:t>
            </a:r>
            <a:r>
              <a:rPr lang="en-US" baseline="-25000" dirty="0" smtClean="0"/>
              <a:t>m</a:t>
            </a:r>
            <a:r>
              <a:rPr lang="en-US" dirty="0" smtClean="0"/>
              <a:t>=1, c</a:t>
            </a:r>
            <a:r>
              <a:rPr lang="en-US" baseline="-25000" dirty="0" smtClean="0"/>
              <a:t>5</a:t>
            </a:r>
            <a:r>
              <a:rPr lang="en-US" dirty="0" smtClean="0"/>
              <a:t>=3, c</a:t>
            </a:r>
            <a:r>
              <a:rPr lang="en-US" baseline="-25000" dirty="0" smtClean="0"/>
              <a:t>4</a:t>
            </a:r>
            <a:r>
              <a:rPr lang="en-US" dirty="0" smtClean="0"/>
              <a:t>=1 </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3619500" y="1763715"/>
                <a:ext cx="506159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m:t>
                      </m:r>
                      <m:r>
                        <a:rPr lang="en-US" i="0">
                          <a:latin typeface="Cambria Math" panose="02040503050406030204" pitchFamily="18" charset="0"/>
                        </a:rPr>
                        <m:t>=3∙</m:t>
                      </m:r>
                      <m:d>
                        <m:dPr>
                          <m:ctrlPr>
                            <a:rPr lang="en-US" i="1">
                              <a:latin typeface="Cambria Math" panose="02040503050406030204" pitchFamily="18" charset="0"/>
                            </a:rPr>
                          </m:ctrlPr>
                        </m:dPr>
                        <m:e>
                          <m:r>
                            <a:rPr lang="en-US" i="0">
                              <a:latin typeface="Cambria Math" panose="02040503050406030204" pitchFamily="18" charset="0"/>
                            </a:rPr>
                            <m:t>4−1</m:t>
                          </m:r>
                        </m:e>
                      </m:d>
                      <m:r>
                        <a:rPr lang="en-US" i="0">
                          <a:latin typeface="Cambria Math" panose="02040503050406030204" pitchFamily="18" charset="0"/>
                        </a:rPr>
                        <m:t>−2∙3−1=2</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619500" y="1763715"/>
                <a:ext cx="5061592" cy="52322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603625" y="2307940"/>
                <a:ext cx="425065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𝑖𝑑</m:t>
                          </m:r>
                        </m:sub>
                      </m:sSub>
                      <m:r>
                        <a:rPr lang="en-US" i="0">
                          <a:latin typeface="Cambria Math" panose="02040503050406030204" pitchFamily="18" charset="0"/>
                        </a:rPr>
                        <m:t>=3∙1−2∙1−0=1</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603625" y="2307940"/>
                <a:ext cx="4250651" cy="523220"/>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1812" y="2895907"/>
                <a:ext cx="7804150" cy="11356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m:t>
                      </m:r>
                      <m:r>
                        <a:rPr lang="en-US" i="0">
                          <a:latin typeface="Cambria Math" panose="02040503050406030204" pitchFamily="18" charset="0"/>
                        </a:rPr>
                        <m:t>=3∙</m:t>
                      </m:r>
                      <m:d>
                        <m:dPr>
                          <m:ctrlPr>
                            <a:rPr lang="en-US" i="1">
                              <a:latin typeface="Cambria Math" panose="02040503050406030204" pitchFamily="18" charset="0"/>
                            </a:rPr>
                          </m:ctrlPr>
                        </m:dPr>
                        <m:e>
                          <m:r>
                            <a:rPr lang="en-US" i="1">
                              <a:latin typeface="Cambria Math" panose="02040503050406030204" pitchFamily="18" charset="0"/>
                            </a:rPr>
                            <m:t>𝑛</m:t>
                          </m:r>
                          <m:r>
                            <a:rPr lang="en-US" i="0">
                              <a:latin typeface="Cambria Math" panose="02040503050406030204" pitchFamily="18" charset="0"/>
                            </a:rPr>
                            <m:t>−1</m:t>
                          </m:r>
                        </m:e>
                      </m:d>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0">
                              <a:latin typeface="Cambria Math" panose="02040503050406030204" pitchFamily="18" charset="0"/>
                            </a:rPr>
                            <m:t>5</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0">
                              <a:latin typeface="Cambria Math" panose="02040503050406030204" pitchFamily="18" charset="0"/>
                            </a:rPr>
                            <m:t>4</m:t>
                          </m:r>
                        </m:sub>
                      </m:sSub>
                      <m:r>
                        <a:rPr lang="en-US" i="0">
                          <a:latin typeface="Cambria Math" panose="02040503050406030204" pitchFamily="18" charset="0"/>
                        </a:rPr>
                        <m:t>−</m:t>
                      </m:r>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𝑝</m:t>
                              </m:r>
                            </m:sub>
                          </m:sSub>
                        </m:e>
                      </m:nary>
                      <m:r>
                        <a:rPr lang="en-US" i="0">
                          <a:latin typeface="Cambria Math" panose="02040503050406030204" pitchFamily="18" charset="0"/>
                        </a:rPr>
                        <m:t>−</m:t>
                      </m:r>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𝑖𝑑</m:t>
                              </m:r>
                            </m:sub>
                          </m:sSub>
                        </m:e>
                      </m:nary>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31812" y="2895907"/>
                <a:ext cx="7804150" cy="1135696"/>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841108" y="3900345"/>
                <a:ext cx="125540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m:t>
                      </m:r>
                      <m:r>
                        <a:rPr lang="en-US" i="0">
                          <a:latin typeface="Cambria Math" panose="02040503050406030204" pitchFamily="18" charset="0"/>
                        </a:rPr>
                        <m:t>=1</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3841108" y="3900345"/>
                <a:ext cx="1255408" cy="523220"/>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433887" y="4887198"/>
                <a:ext cx="152804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𝑚</m:t>
                          </m:r>
                        </m:sub>
                      </m:sSub>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433887" y="4887198"/>
                <a:ext cx="1528047" cy="523220"/>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7242891" y="4887198"/>
                <a:ext cx="113922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1</m:t>
                      </m:r>
                      <m:r>
                        <a:rPr lang="en-US" i="0">
                          <a:latin typeface="Cambria Math" panose="02040503050406030204" pitchFamily="18" charset="0"/>
                        </a:rPr>
                        <m:t>=1</m:t>
                      </m:r>
                    </m:oMath>
                  </m:oMathPara>
                </a14:m>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7242891" y="4887198"/>
                <a:ext cx="1139223" cy="523220"/>
              </a:xfrm>
              <a:prstGeom prst="rect">
                <a:avLst/>
              </a:prstGeom>
              <a:blipFill rotWithShape="0">
                <a:blip r:embed="rId13"/>
                <a:stretch>
                  <a:fillRect/>
                </a:stretch>
              </a:blipFill>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MA-TACHET_VERT.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1524000" y="609600"/>
            <a:ext cx="6096000" cy="5638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5" name="Rectangle 3"/>
          <p:cNvSpPr>
            <a:spLocks noChangeArrowheads="1"/>
          </p:cNvSpPr>
          <p:nvPr/>
        </p:nvSpPr>
        <p:spPr bwMode="auto">
          <a:xfrm>
            <a:off x="0" y="1490663"/>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89809" name="Rectangle 17"/>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89811" name="Rectangle 19"/>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51205" name="Rectangle 2"/>
          <p:cNvSpPr>
            <a:spLocks noChangeArrowheads="1"/>
          </p:cNvSpPr>
          <p:nvPr/>
        </p:nvSpPr>
        <p:spPr bwMode="auto">
          <a:xfrm>
            <a:off x="1428750" y="477838"/>
            <a:ext cx="6080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1.4. </a:t>
            </a:r>
            <a:r>
              <a:rPr lang="ro-RO" altLang="en-US" sz="2800" b="1">
                <a:latin typeface="Times New Roman" panose="02020603050405020304" pitchFamily="18" charset="0"/>
              </a:rPr>
              <a:t>Mecanismul. Gradul de mobilitate</a:t>
            </a:r>
            <a:endParaRPr lang="de-DE" altLang="en-US" sz="2800" b="1">
              <a:latin typeface="Times New Roman" panose="02020603050405020304" pitchFamily="18" charset="0"/>
            </a:endParaRPr>
          </a:p>
        </p:txBody>
      </p:sp>
      <p:sp>
        <p:nvSpPr>
          <p:cNvPr id="51206" name="Rechteck 18"/>
          <p:cNvSpPr>
            <a:spLocks noChangeArrowheads="1"/>
          </p:cNvSpPr>
          <p:nvPr/>
        </p:nvSpPr>
        <p:spPr bwMode="auto">
          <a:xfrm>
            <a:off x="169863" y="1660525"/>
            <a:ext cx="85074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ro-RO" altLang="en-US" sz="2400" b="1" i="1" dirty="0">
                <a:solidFill>
                  <a:srgbClr val="FF0000"/>
                </a:solidFill>
                <a:latin typeface="Times New Roman" panose="02020603050405020304" pitchFamily="18" charset="0"/>
              </a:rPr>
              <a:t>Cupla cinematică</a:t>
            </a:r>
            <a:r>
              <a:rPr lang="ro-RO" altLang="en-US" sz="2400" b="1" dirty="0">
                <a:solidFill>
                  <a:srgbClr val="FF0000"/>
                </a:solidFill>
                <a:latin typeface="Times New Roman" panose="02020603050405020304" pitchFamily="18" charset="0"/>
              </a:rPr>
              <a:t> </a:t>
            </a:r>
            <a:r>
              <a:rPr lang="ro-RO" altLang="en-US" sz="2400" dirty="0">
                <a:latin typeface="Times New Roman" panose="02020603050405020304" pitchFamily="18" charset="0"/>
              </a:rPr>
              <a:t>are gradul de multiplicitate „k“, dacă în punctul figurativ al acesteia concură un număr de </a:t>
            </a:r>
            <a:r>
              <a:rPr lang="ro-RO" altLang="en-US" sz="2400" dirty="0" smtClean="0">
                <a:latin typeface="Times New Roman" panose="02020603050405020304" pitchFamily="18" charset="0"/>
              </a:rPr>
              <a:t>„</a:t>
            </a:r>
            <a:r>
              <a:rPr lang="en-US" altLang="en-US" sz="2400" dirty="0">
                <a:latin typeface="Times New Roman" panose="02020603050405020304" pitchFamily="18" charset="0"/>
              </a:rPr>
              <a:t>k</a:t>
            </a:r>
            <a:r>
              <a:rPr lang="ro-RO" altLang="en-US" sz="2400" dirty="0" smtClean="0">
                <a:latin typeface="Times New Roman" panose="02020603050405020304" pitchFamily="18" charset="0"/>
              </a:rPr>
              <a:t>+1</a:t>
            </a:r>
            <a:r>
              <a:rPr lang="ro-RO" altLang="en-US" sz="2400" dirty="0">
                <a:latin typeface="Times New Roman" panose="02020603050405020304" pitchFamily="18" charset="0"/>
              </a:rPr>
              <a:t>“ </a:t>
            </a:r>
            <a:r>
              <a:rPr lang="ro-RO" altLang="en-US" sz="2400" dirty="0" smtClean="0">
                <a:latin typeface="Times New Roman" panose="02020603050405020304" pitchFamily="18" charset="0"/>
              </a:rPr>
              <a:t>elemente</a:t>
            </a:r>
            <a:r>
              <a:rPr lang="de-DE" altLang="en-US" sz="2400" dirty="0" smtClean="0">
                <a:latin typeface="Times New Roman" panose="02020603050405020304" pitchFamily="18" charset="0"/>
              </a:rPr>
              <a:t>, respectiv gradul de multiplicitate este egal cu numarul de elemente pe care le leaga minus 1.</a:t>
            </a:r>
            <a:endParaRPr lang="de-DE" altLang="en-US" sz="2400" dirty="0">
              <a:latin typeface="Times New Roman" panose="02020603050405020304" pitchFamily="18" charset="0"/>
            </a:endParaRPr>
          </a:p>
        </p:txBody>
      </p:sp>
      <p:sp>
        <p:nvSpPr>
          <p:cNvPr id="355342" name="Rectangle 14"/>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graphicFrame>
        <p:nvGraphicFramePr>
          <p:cNvPr id="51208" name="Object 13"/>
          <p:cNvGraphicFramePr>
            <a:graphicFrameLocks noChangeAspect="1"/>
          </p:cNvGraphicFramePr>
          <p:nvPr/>
        </p:nvGraphicFramePr>
        <p:xfrm>
          <a:off x="654050" y="3113088"/>
          <a:ext cx="7539038" cy="2178050"/>
        </p:xfrm>
        <a:graphic>
          <a:graphicData uri="http://schemas.openxmlformats.org/presentationml/2006/ole">
            <mc:AlternateContent xmlns:mc="http://schemas.openxmlformats.org/markup-compatibility/2006">
              <mc:Choice xmlns:v="urn:schemas-microsoft-com:vml" Requires="v">
                <p:oleObj spid="_x0000_s51224" name="AutoCAD Drawing" r:id="rId4" imgW="12906375" imgH="6267450" progId="">
                  <p:embed/>
                </p:oleObj>
              </mc:Choice>
              <mc:Fallback>
                <p:oleObj name="AutoCAD Drawing" r:id="rId4" imgW="12906375" imgH="6267450" progId="">
                  <p:embed/>
                  <p:pic>
                    <p:nvPicPr>
                      <p:cNvPr id="0" name="Picture 22"/>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l="31316" t="16341" r="32945" b="60547"/>
                      <a:stretch>
                        <a:fillRect/>
                      </a:stretch>
                    </p:blipFill>
                    <p:spPr bwMode="auto">
                      <a:xfrm>
                        <a:off x="654050" y="3113088"/>
                        <a:ext cx="7539038" cy="217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hteck 21"/>
          <p:cNvSpPr>
            <a:spLocks noChangeArrowheads="1"/>
          </p:cNvSpPr>
          <p:nvPr/>
        </p:nvSpPr>
        <p:spPr bwMode="auto">
          <a:xfrm>
            <a:off x="295275" y="5335588"/>
            <a:ext cx="83645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ro-RO" altLang="en-US" sz="2400" dirty="0">
                <a:latin typeface="Times New Roman" panose="02020603050405020304" pitchFamily="18" charset="0"/>
              </a:rPr>
              <a:t>Această cuplă se va considera (număra) în calculul structural de un număr </a:t>
            </a:r>
            <a:r>
              <a:rPr lang="en-US" altLang="en-US" sz="2400" dirty="0" smtClean="0">
                <a:latin typeface="Times New Roman" panose="02020603050405020304" pitchFamily="18" charset="0"/>
              </a:rPr>
              <a:t>de </a:t>
            </a:r>
            <a:r>
              <a:rPr lang="ro-RO" altLang="en-US" sz="2400" dirty="0" smtClean="0">
                <a:latin typeface="Times New Roman" panose="02020603050405020304" pitchFamily="18" charset="0"/>
              </a:rPr>
              <a:t>ori </a:t>
            </a:r>
            <a:r>
              <a:rPr lang="ro-RO" altLang="en-US" sz="2400" dirty="0">
                <a:latin typeface="Times New Roman" panose="02020603050405020304" pitchFamily="18" charset="0"/>
              </a:rPr>
              <a:t>egal cu gradul său de multiplicitate „k</a:t>
            </a:r>
            <a:r>
              <a:rPr lang="de-DE" altLang="en-US" sz="2400" dirty="0">
                <a:latin typeface="Times New Roman" panose="02020603050405020304" pitchFamily="18" charset="0"/>
              </a:rPr>
              <a:t> </a:t>
            </a:r>
            <a:r>
              <a:rPr lang="ro-RO" altLang="en-US" sz="2400" dirty="0">
                <a:latin typeface="Times New Roman" panose="02020603050405020304" pitchFamily="18" charset="0"/>
              </a:rPr>
              <a:t>“</a:t>
            </a:r>
            <a:r>
              <a:rPr lang="de-DE" altLang="en-US" sz="2400" dirty="0">
                <a:latin typeface="Times New Roman" panose="02020603050405020304" pitchFamily="18" charset="0"/>
              </a:rPr>
              <a:t>. </a:t>
            </a:r>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5" name="Rectangle 3"/>
          <p:cNvSpPr>
            <a:spLocks noChangeArrowheads="1"/>
          </p:cNvSpPr>
          <p:nvPr/>
        </p:nvSpPr>
        <p:spPr bwMode="auto">
          <a:xfrm>
            <a:off x="0" y="1490663"/>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89809" name="Rectangle 17"/>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89811" name="Rectangle 19"/>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53253" name="Rectangle 2"/>
          <p:cNvSpPr>
            <a:spLocks noChangeArrowheads="1"/>
          </p:cNvSpPr>
          <p:nvPr/>
        </p:nvSpPr>
        <p:spPr bwMode="auto">
          <a:xfrm>
            <a:off x="1428750" y="477838"/>
            <a:ext cx="6080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1.4. </a:t>
            </a:r>
            <a:r>
              <a:rPr lang="ro-RO" altLang="en-US" sz="2800" b="1">
                <a:latin typeface="Times New Roman" panose="02020603050405020304" pitchFamily="18" charset="0"/>
              </a:rPr>
              <a:t>Mecanismul. Gradul de mobilitate</a:t>
            </a:r>
            <a:endParaRPr lang="de-DE" altLang="en-US" sz="2800" b="1">
              <a:latin typeface="Times New Roman" panose="02020603050405020304" pitchFamily="18" charset="0"/>
            </a:endParaRPr>
          </a:p>
        </p:txBody>
      </p:sp>
      <p:sp>
        <p:nvSpPr>
          <p:cNvPr id="53254" name="Rechteck 18"/>
          <p:cNvSpPr>
            <a:spLocks noChangeArrowheads="1"/>
          </p:cNvSpPr>
          <p:nvPr/>
        </p:nvSpPr>
        <p:spPr bwMode="auto">
          <a:xfrm>
            <a:off x="169863" y="1660525"/>
            <a:ext cx="8507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de-DE" altLang="en-US" sz="2400" b="1" i="1">
                <a:solidFill>
                  <a:srgbClr val="FF0000"/>
                </a:solidFill>
                <a:latin typeface="Times New Roman" panose="02020603050405020304" pitchFamily="18" charset="0"/>
              </a:rPr>
              <a:t>Rela</a:t>
            </a:r>
            <a:r>
              <a:rPr lang="ro-RO" altLang="en-US" sz="2400" b="1" i="1">
                <a:solidFill>
                  <a:srgbClr val="FF0000"/>
                </a:solidFill>
                <a:latin typeface="Times New Roman" panose="02020603050405020304" pitchFamily="18" charset="0"/>
              </a:rPr>
              <a:t>ţ</a:t>
            </a:r>
            <a:r>
              <a:rPr lang="de-DE" altLang="en-US" sz="2400" b="1" i="1">
                <a:solidFill>
                  <a:srgbClr val="FF0000"/>
                </a:solidFill>
                <a:latin typeface="Times New Roman" panose="02020603050405020304" pitchFamily="18" charset="0"/>
              </a:rPr>
              <a:t>ia general</a:t>
            </a:r>
            <a:r>
              <a:rPr lang="ro-RO" altLang="en-US" sz="2400" b="1" i="1">
                <a:solidFill>
                  <a:srgbClr val="FF0000"/>
                </a:solidFill>
                <a:latin typeface="Times New Roman" panose="02020603050405020304" pitchFamily="18" charset="0"/>
              </a:rPr>
              <a:t>ă</a:t>
            </a:r>
            <a:r>
              <a:rPr lang="de-DE" altLang="en-US" sz="2400" b="1" i="1">
                <a:solidFill>
                  <a:srgbClr val="FF0000"/>
                </a:solidFill>
                <a:latin typeface="Times New Roman" panose="02020603050405020304" pitchFamily="18" charset="0"/>
              </a:rPr>
              <a:t> a gradului de mobilitate real al unui mecanism:</a:t>
            </a:r>
          </a:p>
        </p:txBody>
      </p:sp>
      <p:sp>
        <p:nvSpPr>
          <p:cNvPr id="355342" name="Rectangle 14"/>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53257" name="Rechteck 10"/>
          <p:cNvSpPr>
            <a:spLocks noChangeArrowheads="1"/>
          </p:cNvSpPr>
          <p:nvPr/>
        </p:nvSpPr>
        <p:spPr bwMode="auto">
          <a:xfrm>
            <a:off x="169863" y="3417888"/>
            <a:ext cx="8364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de-DE" altLang="en-US" sz="2400">
                <a:latin typeface="Times New Roman" panose="02020603050405020304" pitchFamily="18" charset="0"/>
              </a:rPr>
              <a:t>unde:</a:t>
            </a:r>
          </a:p>
        </p:txBody>
      </p:sp>
      <p:sp>
        <p:nvSpPr>
          <p:cNvPr id="53259" name="Rechteck 12"/>
          <p:cNvSpPr>
            <a:spLocks noChangeArrowheads="1"/>
          </p:cNvSpPr>
          <p:nvPr/>
        </p:nvSpPr>
        <p:spPr bwMode="auto">
          <a:xfrm>
            <a:off x="1711325" y="4071938"/>
            <a:ext cx="7029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de-DE" altLang="en-US" sz="2400">
                <a:latin typeface="Times New Roman" panose="02020603050405020304" pitchFamily="18" charset="0"/>
              </a:rPr>
              <a:t>- este suma gradelor de libertate al leg</a:t>
            </a:r>
            <a:r>
              <a:rPr lang="ro-RO" altLang="en-US" sz="2400">
                <a:latin typeface="Times New Roman" panose="02020603050405020304" pitchFamily="18" charset="0"/>
              </a:rPr>
              <a:t>ă</a:t>
            </a:r>
            <a:r>
              <a:rPr lang="de-DE" altLang="en-US" sz="2400">
                <a:latin typeface="Times New Roman" panose="02020603050405020304" pitchFamily="18" charset="0"/>
              </a:rPr>
              <a:t>turilor pasive</a:t>
            </a:r>
          </a:p>
        </p:txBody>
      </p:sp>
      <p:sp>
        <p:nvSpPr>
          <p:cNvPr id="53261" name="Rechteck 14"/>
          <p:cNvSpPr>
            <a:spLocks noChangeArrowheads="1"/>
          </p:cNvSpPr>
          <p:nvPr/>
        </p:nvSpPr>
        <p:spPr bwMode="auto">
          <a:xfrm>
            <a:off x="1768886" y="4886960"/>
            <a:ext cx="5808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de-DE" altLang="en-US" sz="2400" dirty="0">
                <a:latin typeface="Times New Roman" panose="02020603050405020304" pitchFamily="18" charset="0"/>
              </a:rPr>
              <a:t>- este suma gradelor de libertate de prisos</a:t>
            </a:r>
          </a:p>
        </p:txBody>
      </p:sp>
      <mc:AlternateContent xmlns:mc="http://schemas.openxmlformats.org/markup-compatibility/2006" xmlns:a14="http://schemas.microsoft.com/office/drawing/2010/main">
        <mc:Choice Requires="a14">
          <p:sp>
            <p:nvSpPr>
              <p:cNvPr id="14" name="Rectangle 13"/>
              <p:cNvSpPr/>
              <p:nvPr/>
            </p:nvSpPr>
            <p:spPr>
              <a:xfrm>
                <a:off x="354012" y="2213453"/>
                <a:ext cx="7804150" cy="11356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m:t>
                      </m:r>
                      <m:r>
                        <a:rPr lang="en-US" i="0">
                          <a:latin typeface="Cambria Math" panose="02040503050406030204" pitchFamily="18" charset="0"/>
                        </a:rPr>
                        <m:t>=3∙</m:t>
                      </m:r>
                      <m:d>
                        <m:dPr>
                          <m:ctrlPr>
                            <a:rPr lang="en-US" i="1">
                              <a:latin typeface="Cambria Math" panose="02040503050406030204" pitchFamily="18" charset="0"/>
                            </a:rPr>
                          </m:ctrlPr>
                        </m:dPr>
                        <m:e>
                          <m:r>
                            <a:rPr lang="en-US" i="1">
                              <a:latin typeface="Cambria Math" panose="02040503050406030204" pitchFamily="18" charset="0"/>
                            </a:rPr>
                            <m:t>𝑛</m:t>
                          </m:r>
                          <m:r>
                            <a:rPr lang="en-US" i="0">
                              <a:latin typeface="Cambria Math" panose="02040503050406030204" pitchFamily="18" charset="0"/>
                            </a:rPr>
                            <m:t>−1</m:t>
                          </m:r>
                        </m:e>
                      </m:d>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0">
                              <a:latin typeface="Cambria Math" panose="02040503050406030204" pitchFamily="18" charset="0"/>
                            </a:rPr>
                            <m:t>5</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0">
                              <a:latin typeface="Cambria Math" panose="02040503050406030204" pitchFamily="18" charset="0"/>
                            </a:rPr>
                            <m:t>4</m:t>
                          </m:r>
                        </m:sub>
                      </m:sSub>
                      <m:r>
                        <a:rPr lang="en-US" i="0">
                          <a:latin typeface="Cambria Math" panose="02040503050406030204" pitchFamily="18" charset="0"/>
                        </a:rPr>
                        <m:t>−</m:t>
                      </m:r>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𝑝</m:t>
                              </m:r>
                            </m:sub>
                          </m:sSub>
                        </m:e>
                      </m:nary>
                      <m:r>
                        <a:rPr lang="en-US" i="0">
                          <a:latin typeface="Cambria Math" panose="02040503050406030204" pitchFamily="18" charset="0"/>
                        </a:rPr>
                        <m:t>−</m:t>
                      </m:r>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𝑖𝑑</m:t>
                              </m:r>
                            </m:sub>
                          </m:sSub>
                        </m:e>
                      </m:nary>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54012" y="2213453"/>
                <a:ext cx="7804150" cy="113569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354012" y="3786665"/>
                <a:ext cx="1184234" cy="11356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𝑝</m:t>
                              </m:r>
                            </m:sub>
                          </m:sSub>
                        </m:e>
                      </m:nary>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54012" y="3786665"/>
                <a:ext cx="1184234" cy="113569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19510" y="4644549"/>
                <a:ext cx="1283878" cy="11356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𝑖𝑑</m:t>
                              </m:r>
                            </m:sub>
                          </m:sSub>
                        </m:e>
                      </m:nary>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419510" y="4644549"/>
                <a:ext cx="1283878" cy="1135696"/>
              </a:xfrm>
              <a:prstGeom prst="rect">
                <a:avLst/>
              </a:prstGeom>
              <a:blipFill rotWithShape="0">
                <a:blip r:embed="rId5"/>
                <a:stretch>
                  <a:fillRect/>
                </a:stretch>
              </a:blipFill>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809" name="Rectangle 17"/>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89811" name="Rectangle 19"/>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55300" name="Rectangle 2"/>
          <p:cNvSpPr>
            <a:spLocks noChangeArrowheads="1"/>
          </p:cNvSpPr>
          <p:nvPr/>
        </p:nvSpPr>
        <p:spPr bwMode="auto">
          <a:xfrm>
            <a:off x="1428750" y="477838"/>
            <a:ext cx="6080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1.4. </a:t>
            </a:r>
            <a:r>
              <a:rPr lang="ro-RO" altLang="en-US" sz="2800" b="1">
                <a:latin typeface="Times New Roman" panose="02020603050405020304" pitchFamily="18" charset="0"/>
              </a:rPr>
              <a:t>Mecanismul. Gradul de mobilitate</a:t>
            </a:r>
            <a:endParaRPr lang="de-DE" altLang="en-US" sz="2800" b="1">
              <a:latin typeface="Times New Roman" panose="02020603050405020304" pitchFamily="18" charset="0"/>
            </a:endParaRPr>
          </a:p>
        </p:txBody>
      </p:sp>
      <p:sp>
        <p:nvSpPr>
          <p:cNvPr id="355342" name="Rectangle 14"/>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55302" name="Rechteck 9"/>
          <p:cNvSpPr>
            <a:spLocks noChangeArrowheads="1"/>
          </p:cNvSpPr>
          <p:nvPr/>
        </p:nvSpPr>
        <p:spPr bwMode="auto">
          <a:xfrm>
            <a:off x="134938" y="1838325"/>
            <a:ext cx="88661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ro-RO" altLang="en-US" sz="2400" b="1" i="1">
                <a:solidFill>
                  <a:srgbClr val="FF0000"/>
                </a:solidFill>
                <a:latin typeface="Times New Roman" panose="02020603050405020304" pitchFamily="18" charset="0"/>
              </a:rPr>
              <a:t>Schema structurală</a:t>
            </a:r>
            <a:r>
              <a:rPr lang="ro-RO" altLang="en-US" sz="2400" b="1">
                <a:solidFill>
                  <a:srgbClr val="FF0000"/>
                </a:solidFill>
                <a:latin typeface="Times New Roman" panose="02020603050405020304" pitchFamily="18" charset="0"/>
              </a:rPr>
              <a:t> </a:t>
            </a:r>
            <a:r>
              <a:rPr lang="ro-RO" altLang="en-US" sz="2400">
                <a:latin typeface="Times New Roman" panose="02020603050405020304" pitchFamily="18" charset="0"/>
              </a:rPr>
              <a:t>este reprezentarea schematizată a modului de legare a elementelor prin intermediul cuplelor cinematice la un mecanism dat, fără să se ia în considerare dimensiunile geometrice ale elementelor şi forma cuplelor cinematice</a:t>
            </a:r>
            <a:r>
              <a:rPr lang="de-DE" altLang="en-US" sz="2400">
                <a:latin typeface="Times New Roman" panose="02020603050405020304" pitchFamily="18" charset="0"/>
              </a:rPr>
              <a:t>.</a:t>
            </a:r>
          </a:p>
        </p:txBody>
      </p:sp>
      <p:sp>
        <p:nvSpPr>
          <p:cNvPr id="55303" name="Rechteck 10"/>
          <p:cNvSpPr>
            <a:spLocks noChangeArrowheads="1"/>
          </p:cNvSpPr>
          <p:nvPr/>
        </p:nvSpPr>
        <p:spPr bwMode="auto">
          <a:xfrm>
            <a:off x="107950" y="4062413"/>
            <a:ext cx="88836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ro-RO" altLang="en-US" sz="2400" b="1" i="1">
                <a:solidFill>
                  <a:srgbClr val="FF0000"/>
                </a:solidFill>
                <a:latin typeface="Times New Roman" panose="02020603050405020304" pitchFamily="18" charset="0"/>
              </a:rPr>
              <a:t>Schema cinematică</a:t>
            </a:r>
            <a:r>
              <a:rPr lang="ro-RO" altLang="en-US" sz="2400" b="1">
                <a:solidFill>
                  <a:srgbClr val="FF0000"/>
                </a:solidFill>
                <a:latin typeface="Times New Roman" panose="02020603050405020304" pitchFamily="18" charset="0"/>
              </a:rPr>
              <a:t> </a:t>
            </a:r>
            <a:r>
              <a:rPr lang="ro-RO" altLang="en-US" sz="2400">
                <a:latin typeface="Times New Roman" panose="02020603050405020304" pitchFamily="18" charset="0"/>
              </a:rPr>
              <a:t>este reprezentarea convenţională în desen a elementelor, cuplelor cinematice, mecanismelor şi lanţurilor cinematice, cu respectarea dimensiunilor geometrice caracteristice ale elementelor componente</a:t>
            </a:r>
            <a:r>
              <a:rPr lang="de-DE" altLang="en-US" sz="2400">
                <a:latin typeface="Times New Roman" panose="02020603050405020304" pitchFamily="18" charset="0"/>
              </a:rPr>
              <a:t>.</a:t>
            </a:r>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171700" y="357188"/>
            <a:ext cx="5291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1.5. </a:t>
            </a:r>
            <a:r>
              <a:rPr lang="ro-RO" altLang="en-US" sz="2800" b="1">
                <a:latin typeface="Times New Roman" panose="02020603050405020304" pitchFamily="18" charset="0"/>
              </a:rPr>
              <a:t>Conexiuni. Grupe cinematice</a:t>
            </a:r>
            <a:endParaRPr lang="de-DE" altLang="en-US" sz="2800" b="1">
              <a:latin typeface="Times New Roman" panose="02020603050405020304" pitchFamily="18" charset="0"/>
            </a:endParaRPr>
          </a:p>
        </p:txBody>
      </p:sp>
      <p:sp>
        <p:nvSpPr>
          <p:cNvPr id="313347" name="Rectangle 3"/>
          <p:cNvSpPr>
            <a:spLocks noChangeArrowheads="1"/>
          </p:cNvSpPr>
          <p:nvPr/>
        </p:nvSpPr>
        <p:spPr bwMode="auto">
          <a:xfrm>
            <a:off x="0" y="1490663"/>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313352" name="Rectangle 8"/>
          <p:cNvSpPr>
            <a:spLocks noChangeArrowheads="1"/>
          </p:cNvSpPr>
          <p:nvPr/>
        </p:nvSpPr>
        <p:spPr bwMode="auto">
          <a:xfrm>
            <a:off x="0" y="2347913"/>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313357" name="Rectangle 13"/>
          <p:cNvSpPr>
            <a:spLocks noChangeArrowheads="1"/>
          </p:cNvSpPr>
          <p:nvPr/>
        </p:nvSpPr>
        <p:spPr bwMode="auto">
          <a:xfrm>
            <a:off x="0" y="2762250"/>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57350" name="Rechteck 7"/>
          <p:cNvSpPr>
            <a:spLocks noChangeArrowheads="1"/>
          </p:cNvSpPr>
          <p:nvPr/>
        </p:nvSpPr>
        <p:spPr bwMode="auto">
          <a:xfrm>
            <a:off x="179388" y="1946275"/>
            <a:ext cx="866933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ro-RO" altLang="en-US" sz="2400" b="1" i="1">
                <a:solidFill>
                  <a:srgbClr val="FF0000"/>
                </a:solidFill>
                <a:latin typeface="Times New Roman" panose="02020603050405020304" pitchFamily="18" charset="0"/>
              </a:rPr>
              <a:t>Conexiunea</a:t>
            </a:r>
            <a:r>
              <a:rPr lang="ro-RO" altLang="en-US" sz="2400">
                <a:latin typeface="Times New Roman" panose="02020603050405020304" pitchFamily="18" charset="0"/>
              </a:rPr>
              <a:t> reprezintă totalitatea mijloacelor de constrângere a mişcării relative dintre elemente, în scopul asigurării desmodromiei unui mecanism.</a:t>
            </a:r>
            <a:endParaRPr lang="de-DE" altLang="en-US" sz="2400">
              <a:latin typeface="Times New Roman" panose="02020603050405020304" pitchFamily="18" charset="0"/>
            </a:endParaRPr>
          </a:p>
        </p:txBody>
      </p:sp>
      <p:sp>
        <p:nvSpPr>
          <p:cNvPr id="57351" name="Rechteck 8"/>
          <p:cNvSpPr>
            <a:spLocks noChangeArrowheads="1"/>
          </p:cNvSpPr>
          <p:nvPr/>
        </p:nvSpPr>
        <p:spPr bwMode="auto">
          <a:xfrm>
            <a:off x="447675" y="3543300"/>
            <a:ext cx="8570913"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ro-RO" altLang="en-US" sz="2400">
                <a:latin typeface="Times New Roman" panose="02020603050405020304" pitchFamily="18" charset="0"/>
              </a:rPr>
              <a:t>Conexiunile pot fi</a:t>
            </a:r>
            <a:r>
              <a:rPr lang="de-DE" altLang="en-US" sz="2400">
                <a:latin typeface="Times New Roman" panose="02020603050405020304" pitchFamily="18" charset="0"/>
              </a:rPr>
              <a:t>:</a:t>
            </a:r>
          </a:p>
          <a:p>
            <a:pPr>
              <a:buClr>
                <a:schemeClr val="hlink"/>
              </a:buClr>
              <a:buSzPct val="75000"/>
              <a:buFont typeface="Monotype Sorts" pitchFamily="2" charset="2"/>
              <a:buNone/>
            </a:pPr>
            <a:r>
              <a:rPr lang="de-DE" altLang="en-US" sz="2400">
                <a:latin typeface="Times New Roman" panose="02020603050405020304" pitchFamily="18" charset="0"/>
              </a:rPr>
              <a:t>- </a:t>
            </a:r>
            <a:r>
              <a:rPr lang="ro-RO" altLang="en-US" sz="2400">
                <a:latin typeface="Times New Roman" panose="02020603050405020304" pitchFamily="18" charset="0"/>
              </a:rPr>
              <a:t>cinematice </a:t>
            </a:r>
            <a:r>
              <a:rPr lang="de-DE" altLang="en-US" sz="2400">
                <a:latin typeface="Times New Roman" panose="02020603050405020304" pitchFamily="18" charset="0"/>
              </a:rPr>
              <a:t>sau g</a:t>
            </a:r>
            <a:r>
              <a:rPr lang="ro-RO" altLang="en-US" sz="2400">
                <a:latin typeface="Times New Roman" panose="02020603050405020304" pitchFamily="18" charset="0"/>
              </a:rPr>
              <a:t>eometrice</a:t>
            </a:r>
            <a:r>
              <a:rPr lang="de-DE" altLang="en-US" sz="2400">
                <a:latin typeface="Times New Roman" panose="02020603050405020304" pitchFamily="18" charset="0"/>
              </a:rPr>
              <a:t>, </a:t>
            </a:r>
            <a:r>
              <a:rPr lang="ro-RO" altLang="en-US" sz="2400">
                <a:latin typeface="Times New Roman" panose="02020603050405020304" pitchFamily="18" charset="0"/>
              </a:rPr>
              <a:t>care impun restricţii din punct de vedere geometric</a:t>
            </a:r>
            <a:endParaRPr lang="de-DE" altLang="en-US" sz="2400">
              <a:latin typeface="Times New Roman" panose="02020603050405020304" pitchFamily="18" charset="0"/>
            </a:endParaRPr>
          </a:p>
          <a:p>
            <a:pPr>
              <a:buClr>
                <a:schemeClr val="hlink"/>
              </a:buClr>
              <a:buSzPct val="75000"/>
              <a:buFont typeface="Monotype Sorts" pitchFamily="2" charset="2"/>
              <a:buNone/>
            </a:pPr>
            <a:r>
              <a:rPr lang="de-DE" altLang="en-US" sz="2400">
                <a:latin typeface="Times New Roman" panose="02020603050405020304" pitchFamily="18" charset="0"/>
              </a:rPr>
              <a:t>- </a:t>
            </a:r>
            <a:r>
              <a:rPr lang="ro-RO" altLang="en-US" sz="2400">
                <a:latin typeface="Times New Roman" panose="02020603050405020304" pitchFamily="18" charset="0"/>
              </a:rPr>
              <a:t>dinamice</a:t>
            </a:r>
            <a:r>
              <a:rPr lang="de-DE" altLang="en-US" sz="2400">
                <a:latin typeface="Times New Roman" panose="02020603050405020304" pitchFamily="18" charset="0"/>
              </a:rPr>
              <a:t>, </a:t>
            </a:r>
            <a:r>
              <a:rPr lang="ro-RO" altLang="en-US" sz="2400">
                <a:latin typeface="Times New Roman" panose="02020603050405020304" pitchFamily="18" charset="0"/>
              </a:rPr>
              <a:t>impun restricţii din punct de vedere dinamic.</a:t>
            </a:r>
            <a:endParaRPr lang="de-DE" altLang="en-US" sz="2400">
              <a:latin typeface="Times New Roman" panose="02020603050405020304" pitchFamily="18" charset="0"/>
            </a:endParaRPr>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a:xfrm>
            <a:off x="268288" y="1662113"/>
            <a:ext cx="8705850" cy="3573462"/>
          </a:xfrm>
        </p:spPr>
        <p:txBody>
          <a:bodyPr/>
          <a:lstStyle/>
          <a:p>
            <a:pPr algn="just" eaLnBrk="1" hangingPunct="1">
              <a:buFont typeface="Monotype Sorts" pitchFamily="2" charset="2"/>
              <a:buNone/>
            </a:pPr>
            <a:endParaRPr lang="de-DE" altLang="en-US" b="1" smtClean="0">
              <a:solidFill>
                <a:srgbClr val="33CCCC"/>
              </a:solidFill>
              <a:latin typeface="Arial" panose="020B0604020202020204" pitchFamily="34" charset="0"/>
              <a:cs typeface="Arial" panose="020B0604020202020204" pitchFamily="34" charset="0"/>
            </a:endParaRPr>
          </a:p>
          <a:p>
            <a:pPr algn="just" eaLnBrk="1" hangingPunct="1">
              <a:buFont typeface="Monotype Sorts" pitchFamily="2" charset="2"/>
              <a:buNone/>
            </a:pPr>
            <a:endParaRPr lang="de-DE" altLang="en-US" sz="1600" b="1" smtClean="0">
              <a:solidFill>
                <a:srgbClr val="33CCCC"/>
              </a:solidFill>
            </a:endParaRPr>
          </a:p>
        </p:txBody>
      </p:sp>
      <p:sp>
        <p:nvSpPr>
          <p:cNvPr id="7171" name="Rectangle 15"/>
          <p:cNvSpPr>
            <a:spLocks noChangeArrowheads="1"/>
          </p:cNvSpPr>
          <p:nvPr/>
        </p:nvSpPr>
        <p:spPr bwMode="auto">
          <a:xfrm>
            <a:off x="412750" y="2111375"/>
            <a:ext cx="8264525"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de-DE" altLang="en-US" sz="2400">
                <a:latin typeface="Times New Roman" panose="02020603050405020304" pitchFamily="18" charset="0"/>
              </a:rPr>
              <a:t>Mecanismele sunt părţi constitutive ale sistemelor de acţionare ale maşinilor şi aparatelor şi sunt utilizate pentru transmiterea şi transformarea mişcării de rotaţie/translaţie, respectiv a sistemului de forţe de la un element motor la un organ de lucru. </a:t>
            </a:r>
          </a:p>
          <a:p>
            <a:pPr algn="just">
              <a:buClr>
                <a:schemeClr val="hlink"/>
              </a:buClr>
              <a:buSzPct val="75000"/>
              <a:buFont typeface="Monotype Sorts" pitchFamily="2" charset="2"/>
              <a:buNone/>
            </a:pPr>
            <a:endParaRPr lang="de-DE" altLang="en-US" sz="2400">
              <a:latin typeface="Times New Roman" panose="02020603050405020304" pitchFamily="18" charset="0"/>
            </a:endParaRPr>
          </a:p>
          <a:p>
            <a:pPr algn="just">
              <a:buClr>
                <a:schemeClr val="hlink"/>
              </a:buClr>
              <a:buSzPct val="75000"/>
              <a:buFont typeface="Monotype Sorts" pitchFamily="2" charset="2"/>
              <a:buNone/>
            </a:pPr>
            <a:r>
              <a:rPr lang="de-DE" altLang="en-US" sz="2400">
                <a:latin typeface="Times New Roman" panose="02020603050405020304" pitchFamily="18" charset="0"/>
              </a:rPr>
              <a:t>De regulă, se urmăreşte transformarea mişcării continue a elementului de intrare într-o mişcare impusă a elementului de ieşire.</a:t>
            </a:r>
          </a:p>
        </p:txBody>
      </p:sp>
      <p:sp>
        <p:nvSpPr>
          <p:cNvPr id="7172" name="Rectangle 53"/>
          <p:cNvSpPr>
            <a:spLocks noChangeArrowheads="1"/>
          </p:cNvSpPr>
          <p:nvPr/>
        </p:nvSpPr>
        <p:spPr bwMode="auto">
          <a:xfrm>
            <a:off x="2117725" y="439738"/>
            <a:ext cx="401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1.1 Generalităţi. Definiţii</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171700" y="357188"/>
            <a:ext cx="5291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1.5. </a:t>
            </a:r>
            <a:r>
              <a:rPr lang="ro-RO" altLang="en-US" sz="2800" b="1">
                <a:latin typeface="Times New Roman" panose="02020603050405020304" pitchFamily="18" charset="0"/>
              </a:rPr>
              <a:t>Conexiuni. Grupe cinematice</a:t>
            </a:r>
            <a:endParaRPr lang="de-DE" altLang="en-US" sz="2800" b="1">
              <a:latin typeface="Times New Roman" panose="02020603050405020304" pitchFamily="18" charset="0"/>
            </a:endParaRPr>
          </a:p>
        </p:txBody>
      </p:sp>
      <p:sp>
        <p:nvSpPr>
          <p:cNvPr id="313347" name="Rectangle 3"/>
          <p:cNvSpPr>
            <a:spLocks noChangeArrowheads="1"/>
          </p:cNvSpPr>
          <p:nvPr/>
        </p:nvSpPr>
        <p:spPr bwMode="auto">
          <a:xfrm>
            <a:off x="0" y="1490663"/>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313352" name="Rectangle 8"/>
          <p:cNvSpPr>
            <a:spLocks noChangeArrowheads="1"/>
          </p:cNvSpPr>
          <p:nvPr/>
        </p:nvSpPr>
        <p:spPr bwMode="auto">
          <a:xfrm>
            <a:off x="0" y="2347913"/>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313357" name="Rectangle 13"/>
          <p:cNvSpPr>
            <a:spLocks noChangeArrowheads="1"/>
          </p:cNvSpPr>
          <p:nvPr/>
        </p:nvSpPr>
        <p:spPr bwMode="auto">
          <a:xfrm>
            <a:off x="0" y="2762250"/>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59398" name="Rechteck 7"/>
          <p:cNvSpPr>
            <a:spLocks noChangeArrowheads="1"/>
          </p:cNvSpPr>
          <p:nvPr/>
        </p:nvSpPr>
        <p:spPr bwMode="auto">
          <a:xfrm>
            <a:off x="71438" y="1677988"/>
            <a:ext cx="90360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ro-RO" altLang="en-US" sz="2800" b="1" i="1">
                <a:solidFill>
                  <a:srgbClr val="FF0000"/>
                </a:solidFill>
                <a:latin typeface="Times New Roman" panose="02020603050405020304" pitchFamily="18" charset="0"/>
              </a:rPr>
              <a:t>Conexiunea cinematică</a:t>
            </a:r>
            <a:r>
              <a:rPr lang="ro-RO" altLang="en-US" sz="2800" b="1">
                <a:solidFill>
                  <a:srgbClr val="FF0000"/>
                </a:solidFill>
                <a:latin typeface="Times New Roman" panose="02020603050405020304" pitchFamily="18" charset="0"/>
              </a:rPr>
              <a:t> </a:t>
            </a:r>
            <a:r>
              <a:rPr lang="ro-RO" altLang="en-US" sz="2800">
                <a:latin typeface="Times New Roman" panose="02020603050405020304" pitchFamily="18" charset="0"/>
              </a:rPr>
              <a:t>se poate defini ca fiind un lanţ cinematic deschis, care se interpune între două elemente cu mişcare relativă cunoscută sau impusă.</a:t>
            </a:r>
            <a:endParaRPr lang="de-DE" altLang="en-US" sz="2800">
              <a:latin typeface="Times New Roman" panose="02020603050405020304" pitchFamily="18" charset="0"/>
            </a:endParaRPr>
          </a:p>
        </p:txBody>
      </p:sp>
      <p:sp>
        <p:nvSpPr>
          <p:cNvPr id="59399" name="Rectangle 1"/>
          <p:cNvSpPr>
            <a:spLocks noChangeArrowheads="1"/>
          </p:cNvSpPr>
          <p:nvPr/>
        </p:nvSpPr>
        <p:spPr bwMode="auto">
          <a:xfrm>
            <a:off x="153988" y="3519488"/>
            <a:ext cx="8926512"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o-RO" altLang="en-US" sz="2800">
                <a:latin typeface="Times New Roman" panose="02020603050405020304" pitchFamily="18" charset="0"/>
              </a:rPr>
              <a:t>Conexiunile pot fi:</a:t>
            </a:r>
            <a:endParaRPr lang="de-DE" altLang="en-US" sz="2800">
              <a:latin typeface="Times New Roman" panose="02020603050405020304" pitchFamily="18" charset="0"/>
            </a:endParaRPr>
          </a:p>
          <a:p>
            <a:pPr>
              <a:spcBef>
                <a:spcPct val="0"/>
              </a:spcBef>
              <a:buFontTx/>
              <a:buAutoNum type="arabicPeriod"/>
            </a:pPr>
            <a:r>
              <a:rPr lang="ro-RO" altLang="en-US" sz="2800">
                <a:latin typeface="Times New Roman" panose="02020603050405020304" pitchFamily="18" charset="0"/>
              </a:rPr>
              <a:t>conexiune de tip A – o singură cuplă cinematică;</a:t>
            </a:r>
            <a:endParaRPr lang="de-DE" altLang="en-US" sz="2800">
              <a:latin typeface="Times New Roman" panose="02020603050405020304" pitchFamily="18" charset="0"/>
            </a:endParaRPr>
          </a:p>
          <a:p>
            <a:pPr>
              <a:spcBef>
                <a:spcPct val="0"/>
              </a:spcBef>
              <a:buFontTx/>
              <a:buAutoNum type="arabicPeriod"/>
            </a:pPr>
            <a:r>
              <a:rPr lang="ro-RO" altLang="en-US" sz="2800">
                <a:latin typeface="Times New Roman" panose="02020603050405020304" pitchFamily="18" charset="0"/>
              </a:rPr>
              <a:t>conexiune de tip B – un element şi două cuple cinematice;</a:t>
            </a:r>
            <a:endParaRPr lang="de-DE" altLang="en-US" sz="2800">
              <a:latin typeface="Times New Roman" panose="02020603050405020304" pitchFamily="18" charset="0"/>
            </a:endParaRPr>
          </a:p>
          <a:p>
            <a:pPr>
              <a:spcBef>
                <a:spcPct val="0"/>
              </a:spcBef>
              <a:buFontTx/>
              <a:buAutoNum type="arabicPeriod"/>
            </a:pPr>
            <a:r>
              <a:rPr lang="ro-RO" altLang="en-US" sz="2800">
                <a:latin typeface="Times New Roman" panose="02020603050405020304" pitchFamily="18" charset="0"/>
              </a:rPr>
              <a:t>conexiune de tip C – pot avea orice alcătuire.</a:t>
            </a:r>
            <a:endParaRPr lang="de-DE" altLang="en-US" sz="2800">
              <a:latin typeface="Times New Roman" panose="02020603050405020304" pitchFamily="18" charset="0"/>
            </a:endParaRPr>
          </a:p>
          <a:p>
            <a:pPr>
              <a:spcBef>
                <a:spcPct val="0"/>
              </a:spcBef>
              <a:buFontTx/>
              <a:buNone/>
            </a:pPr>
            <a:endParaRPr lang="de-DE" altLang="en-US" sz="2400">
              <a:latin typeface="Times New Roman" panose="02020603050405020304" pitchFamily="18" charset="0"/>
            </a:endParaRPr>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171700" y="357188"/>
            <a:ext cx="5291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1.5. </a:t>
            </a:r>
            <a:r>
              <a:rPr lang="ro-RO" altLang="en-US" sz="2800" b="1">
                <a:latin typeface="Times New Roman" panose="02020603050405020304" pitchFamily="18" charset="0"/>
              </a:rPr>
              <a:t>Conexiuni. Grupe cinematice</a:t>
            </a:r>
            <a:endParaRPr lang="de-DE" altLang="en-US" sz="2800" b="1">
              <a:latin typeface="Times New Roman" panose="02020603050405020304" pitchFamily="18" charset="0"/>
            </a:endParaRPr>
          </a:p>
        </p:txBody>
      </p:sp>
      <p:sp>
        <p:nvSpPr>
          <p:cNvPr id="313347" name="Rectangle 3"/>
          <p:cNvSpPr>
            <a:spLocks noChangeArrowheads="1"/>
          </p:cNvSpPr>
          <p:nvPr/>
        </p:nvSpPr>
        <p:spPr bwMode="auto">
          <a:xfrm>
            <a:off x="0" y="1490663"/>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368642" name="Rectangle 2"/>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graphicFrame>
        <p:nvGraphicFramePr>
          <p:cNvPr id="61445" name="Object 1"/>
          <p:cNvGraphicFramePr>
            <a:graphicFrameLocks noChangeAspect="1"/>
          </p:cNvGraphicFramePr>
          <p:nvPr/>
        </p:nvGraphicFramePr>
        <p:xfrm>
          <a:off x="577850" y="1612900"/>
          <a:ext cx="7727950" cy="4598988"/>
        </p:xfrm>
        <a:graphic>
          <a:graphicData uri="http://schemas.openxmlformats.org/presentationml/2006/ole">
            <mc:AlternateContent xmlns:mc="http://schemas.openxmlformats.org/markup-compatibility/2006">
              <mc:Choice xmlns:v="urn:schemas-microsoft-com:vml" Requires="v">
                <p:oleObj spid="_x0000_s61460" name="AutoCAD Drawing" r:id="rId4" imgW="13020675" imgH="6362700" progId="">
                  <p:embed/>
                </p:oleObj>
              </mc:Choice>
              <mc:Fallback>
                <p:oleObj name="AutoCAD Drawing" r:id="rId4" imgW="13020675" imgH="6362700" progId="">
                  <p:embed/>
                  <p:pic>
                    <p:nvPicPr>
                      <p:cNvPr id="0" name="Picture 18"/>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l="5338" t="6323" r="29987" b="10060"/>
                      <a:stretch>
                        <a:fillRect/>
                      </a:stretch>
                    </p:blipFill>
                    <p:spPr bwMode="auto">
                      <a:xfrm>
                        <a:off x="577850" y="1612900"/>
                        <a:ext cx="7727950" cy="4598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2171700" y="357188"/>
            <a:ext cx="5291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1.5. </a:t>
            </a:r>
            <a:r>
              <a:rPr lang="ro-RO" altLang="en-US" sz="2800" b="1">
                <a:latin typeface="Times New Roman" panose="02020603050405020304" pitchFamily="18" charset="0"/>
              </a:rPr>
              <a:t>Conexiuni. Grupe cinematice</a:t>
            </a:r>
            <a:endParaRPr lang="de-DE" altLang="en-US" sz="2800" b="1">
              <a:latin typeface="Times New Roman" panose="02020603050405020304" pitchFamily="18" charset="0"/>
            </a:endParaRPr>
          </a:p>
        </p:txBody>
      </p:sp>
      <p:sp>
        <p:nvSpPr>
          <p:cNvPr id="313347" name="Rectangle 3"/>
          <p:cNvSpPr>
            <a:spLocks noChangeArrowheads="1"/>
          </p:cNvSpPr>
          <p:nvPr/>
        </p:nvSpPr>
        <p:spPr bwMode="auto">
          <a:xfrm>
            <a:off x="0" y="1490663"/>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368642" name="Rectangle 2"/>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63493" name="Rechteck 5"/>
          <p:cNvSpPr>
            <a:spLocks noChangeArrowheads="1"/>
          </p:cNvSpPr>
          <p:nvPr/>
        </p:nvSpPr>
        <p:spPr bwMode="auto">
          <a:xfrm>
            <a:off x="0" y="1506538"/>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ro-RO" altLang="en-US" sz="2800" b="1" i="1">
                <a:solidFill>
                  <a:srgbClr val="FF0000"/>
                </a:solidFill>
                <a:latin typeface="Times New Roman" panose="02020603050405020304" pitchFamily="18" charset="0"/>
              </a:rPr>
              <a:t>Grupa cinematică (structurală sau Assur)</a:t>
            </a:r>
            <a:r>
              <a:rPr lang="ro-RO" altLang="en-US" sz="2800" b="1">
                <a:solidFill>
                  <a:srgbClr val="FF0000"/>
                </a:solidFill>
                <a:latin typeface="Times New Roman" panose="02020603050405020304" pitchFamily="18" charset="0"/>
              </a:rPr>
              <a:t> </a:t>
            </a:r>
            <a:r>
              <a:rPr lang="ro-RO" altLang="en-US" sz="2800">
                <a:latin typeface="Times New Roman" panose="02020603050405020304" pitchFamily="18" charset="0"/>
              </a:rPr>
              <a:t>este lanţul cinematic deschis cel mai simplu, care conţine doar cuple cinematice inferioare, care adăugat sau scos dintr-un mecanism, nu-i schimbă acestuia mobilitatea</a:t>
            </a:r>
            <a:endParaRPr lang="de-DE" altLang="en-US" sz="2800">
              <a:latin typeface="Times New Roman" panose="02020603050405020304" pitchFamily="18" charset="0"/>
            </a:endParaRPr>
          </a:p>
        </p:txBody>
      </p:sp>
      <p:sp>
        <p:nvSpPr>
          <p:cNvPr id="63494" name="Rechteck 6"/>
          <p:cNvSpPr>
            <a:spLocks noChangeArrowheads="1"/>
          </p:cNvSpPr>
          <p:nvPr/>
        </p:nvSpPr>
        <p:spPr bwMode="auto">
          <a:xfrm>
            <a:off x="17463" y="3686175"/>
            <a:ext cx="38100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400" b="1" i="1">
                <a:solidFill>
                  <a:srgbClr val="FF0000"/>
                </a:solidFill>
                <a:latin typeface="Times New Roman" panose="02020603050405020304" pitchFamily="18" charset="0"/>
              </a:rPr>
              <a:t>T</a:t>
            </a:r>
            <a:r>
              <a:rPr lang="ro-RO" altLang="en-US" sz="2400" b="1" i="1">
                <a:solidFill>
                  <a:srgbClr val="FF0000"/>
                </a:solidFill>
                <a:latin typeface="Times New Roman" panose="02020603050405020304" pitchFamily="18" charset="0"/>
              </a:rPr>
              <a:t>ransformarea instantaneu</a:t>
            </a:r>
            <a:r>
              <a:rPr lang="de-DE" altLang="en-US" sz="2400" b="1" i="1">
                <a:solidFill>
                  <a:srgbClr val="FF0000"/>
                </a:solidFill>
                <a:latin typeface="Times New Roman" panose="02020603050405020304" pitchFamily="18" charset="0"/>
              </a:rPr>
              <a:t>-</a:t>
            </a:r>
          </a:p>
          <a:p>
            <a:pPr>
              <a:buClr>
                <a:schemeClr val="hlink"/>
              </a:buClr>
              <a:buSzPct val="75000"/>
              <a:buFont typeface="Monotype Sorts" pitchFamily="2" charset="2"/>
              <a:buNone/>
            </a:pPr>
            <a:r>
              <a:rPr lang="ro-RO" altLang="en-US" sz="2400" b="1" i="1">
                <a:solidFill>
                  <a:srgbClr val="FF0000"/>
                </a:solidFill>
                <a:latin typeface="Times New Roman" panose="02020603050405020304" pitchFamily="18" charset="0"/>
              </a:rPr>
              <a:t>-izocinetică</a:t>
            </a:r>
            <a:r>
              <a:rPr lang="ro-RO" altLang="en-US" sz="2400" b="1">
                <a:solidFill>
                  <a:srgbClr val="FF0000"/>
                </a:solidFill>
                <a:latin typeface="Times New Roman" panose="02020603050405020304" pitchFamily="18" charset="0"/>
              </a:rPr>
              <a:t> </a:t>
            </a:r>
            <a:endParaRPr lang="de-DE" altLang="en-US" sz="2400" b="1">
              <a:solidFill>
                <a:srgbClr val="FF0000"/>
              </a:solidFill>
              <a:latin typeface="Times New Roman" panose="02020603050405020304" pitchFamily="18" charset="0"/>
            </a:endParaRPr>
          </a:p>
          <a:p>
            <a:pPr>
              <a:buClr>
                <a:schemeClr val="hlink"/>
              </a:buClr>
              <a:buSzPct val="75000"/>
              <a:buFont typeface="Monotype Sorts" pitchFamily="2" charset="2"/>
              <a:buNone/>
            </a:pPr>
            <a:r>
              <a:rPr lang="ro-RO" altLang="en-US" sz="2400">
                <a:latin typeface="Times New Roman" panose="02020603050405020304" pitchFamily="18" charset="0"/>
              </a:rPr>
              <a:t>a cuplei plane superioare </a:t>
            </a:r>
            <a:endParaRPr lang="de-DE" altLang="en-US" sz="2400">
              <a:latin typeface="Times New Roman" panose="02020603050405020304" pitchFamily="18" charset="0"/>
            </a:endParaRPr>
          </a:p>
          <a:p>
            <a:pPr>
              <a:buClr>
                <a:schemeClr val="hlink"/>
              </a:buClr>
              <a:buSzPct val="75000"/>
              <a:buFont typeface="Monotype Sorts" pitchFamily="2" charset="2"/>
              <a:buNone/>
            </a:pPr>
            <a:r>
              <a:rPr lang="ro-RO" altLang="en-US" sz="2400">
                <a:latin typeface="Times New Roman" panose="02020603050405020304" pitchFamily="18" charset="0"/>
              </a:rPr>
              <a:t>cu un element binar </a:t>
            </a:r>
            <a:endParaRPr lang="de-DE" altLang="en-US" sz="2400">
              <a:latin typeface="Times New Roman" panose="02020603050405020304" pitchFamily="18" charset="0"/>
            </a:endParaRPr>
          </a:p>
        </p:txBody>
      </p:sp>
      <p:graphicFrame>
        <p:nvGraphicFramePr>
          <p:cNvPr id="63495" name="Object 12"/>
          <p:cNvGraphicFramePr>
            <a:graphicFrameLocks noChangeAspect="1"/>
          </p:cNvGraphicFramePr>
          <p:nvPr/>
        </p:nvGraphicFramePr>
        <p:xfrm>
          <a:off x="4113213" y="3290888"/>
          <a:ext cx="4959350" cy="2917825"/>
        </p:xfrm>
        <a:graphic>
          <a:graphicData uri="http://schemas.openxmlformats.org/presentationml/2006/ole">
            <mc:AlternateContent xmlns:mc="http://schemas.openxmlformats.org/markup-compatibility/2006">
              <mc:Choice xmlns:v="urn:schemas-microsoft-com:vml" Requires="v">
                <p:oleObj spid="_x0000_s63510" name="AutoCAD Drawing" r:id="rId4" imgW="8791575" imgH="5229225" progId="">
                  <p:embed/>
                </p:oleObj>
              </mc:Choice>
              <mc:Fallback>
                <p:oleObj name="AutoCAD Drawing" r:id="rId4" imgW="8791575" imgH="5229225" progId="">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l="23999" t="9975" r="42299" b="56696"/>
                      <a:stretch>
                        <a:fillRect/>
                      </a:stretch>
                    </p:blipFill>
                    <p:spPr bwMode="auto">
                      <a:xfrm>
                        <a:off x="4113213" y="3290888"/>
                        <a:ext cx="4959350" cy="291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2171700" y="357188"/>
            <a:ext cx="5291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1.5. </a:t>
            </a:r>
            <a:r>
              <a:rPr lang="ro-RO" altLang="en-US" sz="2800" b="1">
                <a:latin typeface="Times New Roman" panose="02020603050405020304" pitchFamily="18" charset="0"/>
              </a:rPr>
              <a:t>Conexiuni. Grupe cinematice</a:t>
            </a:r>
            <a:endParaRPr lang="de-DE" altLang="en-US" sz="2800" b="1">
              <a:latin typeface="Times New Roman" panose="02020603050405020304" pitchFamily="18" charset="0"/>
            </a:endParaRPr>
          </a:p>
        </p:txBody>
      </p:sp>
      <p:sp>
        <p:nvSpPr>
          <p:cNvPr id="313347" name="Rectangle 3"/>
          <p:cNvSpPr>
            <a:spLocks noChangeArrowheads="1"/>
          </p:cNvSpPr>
          <p:nvPr/>
        </p:nvSpPr>
        <p:spPr bwMode="auto">
          <a:xfrm>
            <a:off x="0" y="1490663"/>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313352" name="Rectangle 8"/>
          <p:cNvSpPr>
            <a:spLocks noChangeArrowheads="1"/>
          </p:cNvSpPr>
          <p:nvPr/>
        </p:nvSpPr>
        <p:spPr bwMode="auto">
          <a:xfrm>
            <a:off x="0" y="2347913"/>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313357" name="Rectangle 13"/>
          <p:cNvSpPr>
            <a:spLocks noChangeArrowheads="1"/>
          </p:cNvSpPr>
          <p:nvPr/>
        </p:nvSpPr>
        <p:spPr bwMode="auto">
          <a:xfrm>
            <a:off x="0" y="2762250"/>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362500" name="Rectangle 4"/>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graphicFrame>
        <p:nvGraphicFramePr>
          <p:cNvPr id="65543" name="Object 3"/>
          <p:cNvGraphicFramePr>
            <a:graphicFrameLocks noChangeAspect="1"/>
          </p:cNvGraphicFramePr>
          <p:nvPr/>
        </p:nvGraphicFramePr>
        <p:xfrm>
          <a:off x="744538" y="1604963"/>
          <a:ext cx="7604125" cy="4491037"/>
        </p:xfrm>
        <a:graphic>
          <a:graphicData uri="http://schemas.openxmlformats.org/presentationml/2006/ole">
            <mc:AlternateContent xmlns:mc="http://schemas.openxmlformats.org/markup-compatibility/2006">
              <mc:Choice xmlns:v="urn:schemas-microsoft-com:vml" Requires="v">
                <p:oleObj spid="_x0000_s65558" r:id="rId4" imgW="5191125" imgH="2314575" progId="">
                  <p:embed/>
                </p:oleObj>
              </mc:Choice>
              <mc:Fallback>
                <p:oleObj r:id="rId4" imgW="5191125" imgH="2314575" progId="">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l="16295" r="16270"/>
                      <a:stretch>
                        <a:fillRect/>
                      </a:stretch>
                    </p:blipFill>
                    <p:spPr bwMode="auto">
                      <a:xfrm>
                        <a:off x="744538" y="1604963"/>
                        <a:ext cx="7604125" cy="4491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5" name="Rectangle 3"/>
          <p:cNvSpPr>
            <a:spLocks noChangeArrowheads="1"/>
          </p:cNvSpPr>
          <p:nvPr/>
        </p:nvSpPr>
        <p:spPr bwMode="auto">
          <a:xfrm>
            <a:off x="0" y="1490663"/>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315396" name="Rectangle 4"/>
          <p:cNvSpPr>
            <a:spLocks noChangeArrowheads="1"/>
          </p:cNvSpPr>
          <p:nvPr/>
        </p:nvSpPr>
        <p:spPr bwMode="auto">
          <a:xfrm>
            <a:off x="0" y="2347913"/>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315398" name="Rectangle 6"/>
          <p:cNvSpPr>
            <a:spLocks noChangeArrowheads="1"/>
          </p:cNvSpPr>
          <p:nvPr/>
        </p:nvSpPr>
        <p:spPr bwMode="auto">
          <a:xfrm>
            <a:off x="0" y="2762250"/>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67589" name="Rectangle 2"/>
          <p:cNvSpPr>
            <a:spLocks noChangeArrowheads="1"/>
          </p:cNvSpPr>
          <p:nvPr/>
        </p:nvSpPr>
        <p:spPr bwMode="auto">
          <a:xfrm>
            <a:off x="2171700" y="357188"/>
            <a:ext cx="5291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1.5. </a:t>
            </a:r>
            <a:r>
              <a:rPr lang="ro-RO" altLang="en-US" sz="2800" b="1">
                <a:latin typeface="Times New Roman" panose="02020603050405020304" pitchFamily="18" charset="0"/>
              </a:rPr>
              <a:t>Conexiuni. Grupe cinematice</a:t>
            </a:r>
            <a:endParaRPr lang="de-DE" altLang="en-US" sz="2800" b="1">
              <a:latin typeface="Times New Roman" panose="02020603050405020304" pitchFamily="18" charset="0"/>
            </a:endParaRPr>
          </a:p>
        </p:txBody>
      </p:sp>
      <p:sp>
        <p:nvSpPr>
          <p:cNvPr id="67590" name="Rechteck 8"/>
          <p:cNvSpPr>
            <a:spLocks noChangeArrowheads="1"/>
          </p:cNvSpPr>
          <p:nvPr/>
        </p:nvSpPr>
        <p:spPr bwMode="auto">
          <a:xfrm>
            <a:off x="88900" y="1631950"/>
            <a:ext cx="89566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ro-RO" altLang="en-US" sz="2800">
                <a:latin typeface="Times New Roman" panose="02020603050405020304" pitchFamily="18" charset="0"/>
              </a:rPr>
              <a:t>Grupele cinematice conţin un număr întreg de elemente şi cuple cinematice, nu pot apărea fracţiuni de cuple cinematice. </a:t>
            </a:r>
            <a:endParaRPr lang="de-DE" altLang="en-US" sz="2800">
              <a:latin typeface="Times New Roman" panose="02020603050405020304" pitchFamily="18" charset="0"/>
            </a:endParaRPr>
          </a:p>
        </p:txBody>
      </p:sp>
      <p:sp>
        <p:nvSpPr>
          <p:cNvPr id="13" name="AutoShape 9"/>
          <p:cNvSpPr>
            <a:spLocks noChangeArrowheads="1"/>
          </p:cNvSpPr>
          <p:nvPr/>
        </p:nvSpPr>
        <p:spPr bwMode="auto">
          <a:xfrm>
            <a:off x="617538" y="4556125"/>
            <a:ext cx="1054100" cy="584200"/>
          </a:xfrm>
          <a:prstGeom prst="rightArrow">
            <a:avLst>
              <a:gd name="adj1" fmla="val 50000"/>
              <a:gd name="adj2" fmla="val 45109"/>
            </a:avLst>
          </a:prstGeom>
          <a:solidFill>
            <a:srgbClr val="00FFFF"/>
          </a:solidFill>
          <a:ln w="9525">
            <a:noFill/>
            <a:miter lim="800000"/>
            <a:headEnd/>
            <a:tailEnd/>
          </a:ln>
          <a:effectLst/>
        </p:spPr>
        <p:txBody>
          <a:bodyPr wrap="none" lIns="92075" tIns="46038" rIns="92075" bIns="46038" anchor="ct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3" name="AutoShape 9"/>
          <p:cNvSpPr>
            <a:spLocks noChangeArrowheads="1"/>
          </p:cNvSpPr>
          <p:nvPr/>
        </p:nvSpPr>
        <p:spPr bwMode="auto">
          <a:xfrm>
            <a:off x="4392613" y="4573588"/>
            <a:ext cx="1054100" cy="584200"/>
          </a:xfrm>
          <a:prstGeom prst="rightArrow">
            <a:avLst>
              <a:gd name="adj1" fmla="val 50000"/>
              <a:gd name="adj2" fmla="val 45109"/>
            </a:avLst>
          </a:prstGeom>
          <a:solidFill>
            <a:srgbClr val="00FFFF"/>
          </a:solidFill>
          <a:ln w="9525">
            <a:noFill/>
            <a:miter lim="800000"/>
            <a:headEnd/>
            <a:tailEnd/>
          </a:ln>
          <a:effectLst/>
        </p:spPr>
        <p:txBody>
          <a:bodyPr wrap="none" lIns="92075" tIns="46038" rIns="92075" bIns="46038" anchor="ct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 name="Rectangle 1"/>
              <p:cNvSpPr/>
              <p:nvPr/>
            </p:nvSpPr>
            <p:spPr>
              <a:xfrm>
                <a:off x="1128713" y="2910077"/>
                <a:ext cx="282205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𝐿</m:t>
                      </m:r>
                      <m:r>
                        <a:rPr lang="en-US" i="0">
                          <a:latin typeface="Cambria Math" panose="02040503050406030204" pitchFamily="18" charset="0"/>
                        </a:rPr>
                        <m:t>=3∙</m:t>
                      </m:r>
                      <m:r>
                        <a:rPr lang="en-US" i="1">
                          <a:latin typeface="Cambria Math" panose="02040503050406030204" pitchFamily="18" charset="0"/>
                        </a:rPr>
                        <m:t>𝑛</m:t>
                      </m:r>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0">
                              <a:latin typeface="Cambria Math" panose="02040503050406030204" pitchFamily="18" charset="0"/>
                            </a:rPr>
                            <m:t>5</m:t>
                          </m:r>
                        </m:sub>
                      </m:sSub>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128713" y="2910077"/>
                <a:ext cx="2822055" cy="52322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086889" y="4337050"/>
                <a:ext cx="1737399"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0">
                              <a:latin typeface="Cambria Math" panose="02040503050406030204" pitchFamily="18" charset="0"/>
                            </a:rPr>
                            <m:t>5</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3∙</m:t>
                          </m:r>
                          <m:r>
                            <a:rPr lang="en-US" i="1">
                              <a:latin typeface="Cambria Math" panose="02040503050406030204" pitchFamily="18" charset="0"/>
                            </a:rPr>
                            <m:t>𝑛</m:t>
                          </m:r>
                        </m:num>
                        <m:den>
                          <m:r>
                            <a:rPr lang="en-US" i="0">
                              <a:latin typeface="Cambria Math" panose="02040503050406030204" pitchFamily="18" charset="0"/>
                            </a:rPr>
                            <m:t>2</m:t>
                          </m:r>
                        </m:den>
                      </m:f>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086889" y="4337050"/>
                <a:ext cx="1737399" cy="89896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828072" y="3868600"/>
                <a:ext cx="115339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𝑛</m:t>
                      </m:r>
                      <m:r>
                        <a:rPr lang="en-US" i="0">
                          <a:latin typeface="Cambria Math" panose="02040503050406030204" pitchFamily="18" charset="0"/>
                        </a:rPr>
                        <m:t>=2</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5828072" y="3868600"/>
                <a:ext cx="1153393" cy="52322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837597" y="4535489"/>
                <a:ext cx="115339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𝑛</m:t>
                      </m:r>
                      <m:r>
                        <a:rPr lang="en-US" i="0">
                          <a:latin typeface="Cambria Math" panose="02040503050406030204" pitchFamily="18" charset="0"/>
                        </a:rPr>
                        <m:t>=4</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837597" y="4535489"/>
                <a:ext cx="1153393" cy="52322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828071" y="5236559"/>
                <a:ext cx="115339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𝑛</m:t>
                      </m:r>
                      <m:r>
                        <a:rPr lang="en-US" i="0">
                          <a:latin typeface="Cambria Math" panose="02040503050406030204" pitchFamily="18" charset="0"/>
                        </a:rPr>
                        <m:t>=6</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5828071" y="5236559"/>
                <a:ext cx="1153393" cy="52322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305389" y="3831294"/>
                <a:ext cx="126393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0">
                              <a:latin typeface="Cambria Math" panose="02040503050406030204" pitchFamily="18" charset="0"/>
                            </a:rPr>
                            <m:t>5</m:t>
                          </m:r>
                        </m:sub>
                      </m:sSub>
                      <m:r>
                        <a:rPr lang="en-US" i="0">
                          <a:latin typeface="Cambria Math" panose="02040503050406030204" pitchFamily="18" charset="0"/>
                        </a:rPr>
                        <m:t>=3</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7305389" y="3831294"/>
                <a:ext cx="1263936" cy="52322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305389" y="4524922"/>
                <a:ext cx="126393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0">
                              <a:latin typeface="Cambria Math" panose="02040503050406030204" pitchFamily="18" charset="0"/>
                            </a:rPr>
                            <m:t>5</m:t>
                          </m:r>
                        </m:sub>
                      </m:sSub>
                      <m:r>
                        <a:rPr lang="en-US" i="0">
                          <a:latin typeface="Cambria Math" panose="02040503050406030204" pitchFamily="18" charset="0"/>
                        </a:rPr>
                        <m:t>=6</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7305389" y="4524922"/>
                <a:ext cx="1263936" cy="523220"/>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305389" y="5166546"/>
                <a:ext cx="126393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0">
                              <a:latin typeface="Cambria Math" panose="02040503050406030204" pitchFamily="18" charset="0"/>
                            </a:rPr>
                            <m:t>5</m:t>
                          </m:r>
                        </m:sub>
                      </m:sSub>
                      <m:r>
                        <a:rPr lang="en-US" i="0">
                          <a:latin typeface="Cambria Math" panose="02040503050406030204" pitchFamily="18" charset="0"/>
                        </a:rPr>
                        <m:t>=9</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7305389" y="5166546"/>
                <a:ext cx="1263936" cy="523220"/>
              </a:xfrm>
              <a:prstGeom prst="rect">
                <a:avLst/>
              </a:prstGeom>
              <a:blipFill rotWithShape="0">
                <a:blip r:embed="rId10"/>
                <a:stretch>
                  <a:fillRect/>
                </a:stretch>
              </a:blipFill>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5" name="Rectangle 3"/>
          <p:cNvSpPr>
            <a:spLocks noChangeArrowheads="1"/>
          </p:cNvSpPr>
          <p:nvPr/>
        </p:nvSpPr>
        <p:spPr bwMode="auto">
          <a:xfrm>
            <a:off x="0" y="1490663"/>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315396" name="Rectangle 4"/>
          <p:cNvSpPr>
            <a:spLocks noChangeArrowheads="1"/>
          </p:cNvSpPr>
          <p:nvPr/>
        </p:nvSpPr>
        <p:spPr bwMode="auto">
          <a:xfrm>
            <a:off x="0" y="2347913"/>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315398" name="Rectangle 6"/>
          <p:cNvSpPr>
            <a:spLocks noChangeArrowheads="1"/>
          </p:cNvSpPr>
          <p:nvPr/>
        </p:nvSpPr>
        <p:spPr bwMode="auto">
          <a:xfrm>
            <a:off x="0" y="2762250"/>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69637" name="Rectangle 2"/>
          <p:cNvSpPr>
            <a:spLocks noChangeArrowheads="1"/>
          </p:cNvSpPr>
          <p:nvPr/>
        </p:nvSpPr>
        <p:spPr bwMode="auto">
          <a:xfrm>
            <a:off x="2171700" y="357188"/>
            <a:ext cx="5291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1.5. </a:t>
            </a:r>
            <a:r>
              <a:rPr lang="ro-RO" altLang="en-US" sz="2800" b="1">
                <a:latin typeface="Times New Roman" panose="02020603050405020304" pitchFamily="18" charset="0"/>
              </a:rPr>
              <a:t>Conexiuni. Grupe cinematice</a:t>
            </a:r>
            <a:endParaRPr lang="de-DE" altLang="en-US" sz="2800" b="1">
              <a:latin typeface="Times New Roman" panose="02020603050405020304" pitchFamily="18" charset="0"/>
            </a:endParaRPr>
          </a:p>
        </p:txBody>
      </p:sp>
      <p:sp>
        <p:nvSpPr>
          <p:cNvPr id="69638" name="Rechteck 8"/>
          <p:cNvSpPr>
            <a:spLocks noChangeArrowheads="1"/>
          </p:cNvSpPr>
          <p:nvPr/>
        </p:nvSpPr>
        <p:spPr bwMode="auto">
          <a:xfrm>
            <a:off x="88900" y="2295525"/>
            <a:ext cx="8956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ro-RO" altLang="en-US" sz="2800">
                <a:latin typeface="Times New Roman" panose="02020603050405020304" pitchFamily="18" charset="0"/>
              </a:rPr>
              <a:t>Grupele cinematice se clasifică în clase şi ordine</a:t>
            </a:r>
            <a:r>
              <a:rPr lang="de-DE" altLang="en-US" sz="2800">
                <a:latin typeface="Times New Roman" panose="02020603050405020304" pitchFamily="18" charset="0"/>
              </a:rPr>
              <a:t>.</a:t>
            </a:r>
          </a:p>
        </p:txBody>
      </p:sp>
      <p:sp>
        <p:nvSpPr>
          <p:cNvPr id="69639" name="Rechteck 9"/>
          <p:cNvSpPr>
            <a:spLocks noChangeArrowheads="1"/>
          </p:cNvSpPr>
          <p:nvPr/>
        </p:nvSpPr>
        <p:spPr bwMode="auto">
          <a:xfrm>
            <a:off x="36513" y="3435350"/>
            <a:ext cx="9036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ro-RO" altLang="en-US" sz="2800" b="1" i="1">
                <a:solidFill>
                  <a:srgbClr val="FF0000"/>
                </a:solidFill>
                <a:latin typeface="Times New Roman" panose="02020603050405020304" pitchFamily="18" charset="0"/>
              </a:rPr>
              <a:t>Clasa grupei cinematice</a:t>
            </a:r>
            <a:r>
              <a:rPr lang="ro-RO" altLang="en-US" sz="2800" b="1">
                <a:solidFill>
                  <a:srgbClr val="FF0000"/>
                </a:solidFill>
                <a:latin typeface="Times New Roman" panose="02020603050405020304" pitchFamily="18" charset="0"/>
              </a:rPr>
              <a:t> </a:t>
            </a:r>
            <a:r>
              <a:rPr lang="ro-RO" altLang="en-US" sz="2800">
                <a:latin typeface="Times New Roman" panose="02020603050405020304" pitchFamily="18" charset="0"/>
              </a:rPr>
              <a:t>este dată de conturul poligonal cel mai complex, conţinut în grupă</a:t>
            </a:r>
            <a:r>
              <a:rPr lang="de-DE" altLang="en-US" sz="2800">
                <a:latin typeface="Times New Roman" panose="02020603050405020304" pitchFamily="18" charset="0"/>
              </a:rPr>
              <a:t>.</a:t>
            </a:r>
          </a:p>
        </p:txBody>
      </p:sp>
      <p:sp>
        <p:nvSpPr>
          <p:cNvPr id="69640" name="Rechteck 10"/>
          <p:cNvSpPr>
            <a:spLocks noChangeArrowheads="1"/>
          </p:cNvSpPr>
          <p:nvPr/>
        </p:nvSpPr>
        <p:spPr bwMode="auto">
          <a:xfrm>
            <a:off x="36513" y="4745038"/>
            <a:ext cx="90360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ro-RO" altLang="en-US" sz="2800" b="1" i="1">
                <a:solidFill>
                  <a:srgbClr val="FF0000"/>
                </a:solidFill>
                <a:latin typeface="Times New Roman" panose="02020603050405020304" pitchFamily="18" charset="0"/>
              </a:rPr>
              <a:t>Ordinul grupei cinematice</a:t>
            </a:r>
            <a:r>
              <a:rPr lang="ro-RO" altLang="en-US" sz="2800" b="1">
                <a:solidFill>
                  <a:srgbClr val="FF0000"/>
                </a:solidFill>
                <a:latin typeface="Times New Roman" panose="02020603050405020304" pitchFamily="18" charset="0"/>
              </a:rPr>
              <a:t> </a:t>
            </a:r>
            <a:r>
              <a:rPr lang="ro-RO" altLang="en-US" sz="2800">
                <a:latin typeface="Times New Roman" panose="02020603050405020304" pitchFamily="18" charset="0"/>
              </a:rPr>
              <a:t>este dat de numărul cuplelor cinematice de legătură, ale grupei, cu restul mecanismului</a:t>
            </a:r>
            <a:endParaRPr lang="de-DE" altLang="en-US" sz="2800">
              <a:latin typeface="Times New Roman" panose="02020603050405020304" pitchFamily="18" charset="0"/>
            </a:endParaRP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5" name="Rectangle 3"/>
          <p:cNvSpPr>
            <a:spLocks noChangeArrowheads="1"/>
          </p:cNvSpPr>
          <p:nvPr/>
        </p:nvSpPr>
        <p:spPr bwMode="auto">
          <a:xfrm>
            <a:off x="0" y="1490663"/>
            <a:ext cx="9144000" cy="0"/>
          </a:xfrm>
          <a:prstGeom prst="rect">
            <a:avLst/>
          </a:prstGeom>
          <a:noFill/>
          <a:ln w="9525">
            <a:noFill/>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71683" name="Rectangle 2"/>
          <p:cNvSpPr>
            <a:spLocks noChangeArrowheads="1"/>
          </p:cNvSpPr>
          <p:nvPr/>
        </p:nvSpPr>
        <p:spPr bwMode="auto">
          <a:xfrm>
            <a:off x="2171700" y="357188"/>
            <a:ext cx="5291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1.5. </a:t>
            </a:r>
            <a:r>
              <a:rPr lang="ro-RO" altLang="en-US" sz="2800" b="1">
                <a:latin typeface="Times New Roman" panose="02020603050405020304" pitchFamily="18" charset="0"/>
              </a:rPr>
              <a:t>Conexiuni. Grupe cinematice</a:t>
            </a:r>
            <a:endParaRPr lang="de-DE" altLang="en-US" sz="2800" b="1">
              <a:latin typeface="Times New Roman" panose="02020603050405020304" pitchFamily="18" charset="0"/>
            </a:endParaRPr>
          </a:p>
        </p:txBody>
      </p:sp>
      <p:sp>
        <p:nvSpPr>
          <p:cNvPr id="373762" name="Rectangle 2"/>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graphicFrame>
        <p:nvGraphicFramePr>
          <p:cNvPr id="71685" name="Object 1"/>
          <p:cNvGraphicFramePr>
            <a:graphicFrameLocks noChangeAspect="1"/>
          </p:cNvGraphicFramePr>
          <p:nvPr/>
        </p:nvGraphicFramePr>
        <p:xfrm>
          <a:off x="139700" y="2071688"/>
          <a:ext cx="8882063" cy="3613150"/>
        </p:xfrm>
        <a:graphic>
          <a:graphicData uri="http://schemas.openxmlformats.org/presentationml/2006/ole">
            <mc:AlternateContent xmlns:mc="http://schemas.openxmlformats.org/markup-compatibility/2006">
              <mc:Choice xmlns:v="urn:schemas-microsoft-com:vml" Requires="v">
                <p:oleObj spid="_x0000_s71700" name="AutoCAD Drawing" r:id="rId4" imgW="13020675" imgH="6362700" progId="">
                  <p:embed/>
                </p:oleObj>
              </mc:Choice>
              <mc:Fallback>
                <p:oleObj name="AutoCAD Drawing" r:id="rId4" imgW="13020675" imgH="6362700" progId="">
                  <p:embed/>
                  <p:pic>
                    <p:nvPicPr>
                      <p:cNvPr id="0" name="Picture 18"/>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l="18750" t="19832" r="17627" b="27449"/>
                      <a:stretch>
                        <a:fillRect/>
                      </a:stretch>
                    </p:blipFill>
                    <p:spPr bwMode="auto">
                      <a:xfrm>
                        <a:off x="139700" y="2071688"/>
                        <a:ext cx="8882063" cy="361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52"/>
          <p:cNvSpPr>
            <a:spLocks noChangeArrowheads="1"/>
          </p:cNvSpPr>
          <p:nvPr/>
        </p:nvSpPr>
        <p:spPr bwMode="auto">
          <a:xfrm>
            <a:off x="401638" y="1657350"/>
            <a:ext cx="852646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pt-BR" altLang="en-US" sz="2400" b="1" i="1">
                <a:solidFill>
                  <a:srgbClr val="FF0000"/>
                </a:solidFill>
                <a:latin typeface="Times New Roman" panose="02020603050405020304" pitchFamily="18" charset="0"/>
              </a:rPr>
              <a:t>Maşina</a:t>
            </a:r>
            <a:r>
              <a:rPr lang="pt-BR" altLang="en-US" sz="2400">
                <a:latin typeface="Times New Roman" panose="02020603050405020304" pitchFamily="18" charset="0"/>
              </a:rPr>
              <a:t> este un ansamblu de mecanisme şi alte corpuri materiale conceputǎ în scopul realizǎrii unei acţiuni utile, care înlocuieşte o acţiune umanǎ. </a:t>
            </a:r>
          </a:p>
          <a:p>
            <a:pPr>
              <a:buClr>
                <a:schemeClr val="hlink"/>
              </a:buClr>
              <a:buSzPct val="75000"/>
              <a:buFont typeface="Monotype Sorts" pitchFamily="2" charset="2"/>
              <a:buNone/>
            </a:pPr>
            <a:r>
              <a:rPr lang="de-DE" altLang="en-US" sz="2400">
                <a:latin typeface="Times New Roman" panose="02020603050405020304" pitchFamily="18" charset="0"/>
              </a:rPr>
              <a:t>	</a:t>
            </a:r>
            <a:r>
              <a:rPr lang="ro-RO" altLang="en-US" sz="2400">
                <a:latin typeface="Times New Roman" panose="02020603050405020304" pitchFamily="18" charset="0"/>
              </a:rPr>
              <a:t> Maşinile realizeazǎ urmǎtoarele funcţiuni:</a:t>
            </a:r>
            <a:endParaRPr lang="de-DE" altLang="en-US" sz="2400">
              <a:latin typeface="Times New Roman" panose="02020603050405020304" pitchFamily="18" charset="0"/>
            </a:endParaRPr>
          </a:p>
          <a:p>
            <a:pPr>
              <a:buClr>
                <a:schemeClr val="hlink"/>
              </a:buClr>
              <a:buSzPct val="75000"/>
              <a:buFont typeface="Monotype Sorts" pitchFamily="2" charset="2"/>
              <a:buNone/>
            </a:pPr>
            <a:r>
              <a:rPr lang="de-DE" altLang="en-US" sz="2400">
                <a:latin typeface="Times New Roman" panose="02020603050405020304" pitchFamily="18" charset="0"/>
              </a:rPr>
              <a:t>1. </a:t>
            </a:r>
            <a:r>
              <a:rPr lang="ro-RO" altLang="en-US" sz="2400">
                <a:latin typeface="Times New Roman" panose="02020603050405020304" pitchFamily="18" charset="0"/>
              </a:rPr>
              <a:t>transformarea unei forme de energie în lucru mecanic sau invers; astfel, maşinile pot fi:</a:t>
            </a:r>
            <a:endParaRPr lang="de-DE" altLang="en-US" sz="2400">
              <a:latin typeface="Times New Roman" panose="02020603050405020304" pitchFamily="18" charset="0"/>
            </a:endParaRPr>
          </a:p>
          <a:p>
            <a:pPr>
              <a:buClr>
                <a:schemeClr val="hlink"/>
              </a:buClr>
              <a:buSzPct val="75000"/>
              <a:buFont typeface="Monotype Sorts" pitchFamily="2" charset="2"/>
              <a:buNone/>
            </a:pPr>
            <a:r>
              <a:rPr lang="de-DE" altLang="en-US" sz="2400">
                <a:latin typeface="Times New Roman" panose="02020603050405020304" pitchFamily="18" charset="0"/>
              </a:rPr>
              <a:t> 	- </a:t>
            </a:r>
            <a:r>
              <a:rPr lang="ro-RO" altLang="en-US" sz="2400">
                <a:latin typeface="Times New Roman" panose="02020603050405020304" pitchFamily="18" charset="0"/>
              </a:rPr>
              <a:t>maşini motoare</a:t>
            </a:r>
            <a:endParaRPr lang="de-DE" altLang="en-US" sz="2400">
              <a:latin typeface="Times New Roman" panose="02020603050405020304" pitchFamily="18" charset="0"/>
            </a:endParaRPr>
          </a:p>
          <a:p>
            <a:pPr>
              <a:buClr>
                <a:schemeClr val="hlink"/>
              </a:buClr>
              <a:buSzPct val="75000"/>
              <a:buFont typeface="Monotype Sorts" pitchFamily="2" charset="2"/>
              <a:buNone/>
            </a:pPr>
            <a:r>
              <a:rPr lang="ro-RO" altLang="en-US" sz="2400">
                <a:latin typeface="Times New Roman" panose="02020603050405020304" pitchFamily="18" charset="0"/>
              </a:rPr>
              <a:t> </a:t>
            </a:r>
            <a:r>
              <a:rPr lang="de-DE" altLang="en-US" sz="2400">
                <a:latin typeface="Times New Roman" panose="02020603050405020304" pitchFamily="18" charset="0"/>
              </a:rPr>
              <a:t>	- </a:t>
            </a:r>
            <a:r>
              <a:rPr lang="ro-RO" altLang="en-US" sz="2400">
                <a:latin typeface="Times New Roman" panose="02020603050405020304" pitchFamily="18" charset="0"/>
              </a:rPr>
              <a:t>generatoare</a:t>
            </a:r>
            <a:endParaRPr lang="de-DE" altLang="en-US" sz="2400">
              <a:latin typeface="Times New Roman" panose="02020603050405020304" pitchFamily="18" charset="0"/>
            </a:endParaRPr>
          </a:p>
          <a:p>
            <a:pPr>
              <a:buClr>
                <a:schemeClr val="hlink"/>
              </a:buClr>
              <a:buSzPct val="75000"/>
              <a:buFont typeface="Monotype Sorts" pitchFamily="2" charset="2"/>
              <a:buNone/>
            </a:pPr>
            <a:r>
              <a:rPr lang="de-DE" altLang="en-US" sz="2400">
                <a:latin typeface="Times New Roman" panose="02020603050405020304" pitchFamily="18" charset="0"/>
              </a:rPr>
              <a:t>2. </a:t>
            </a:r>
            <a:r>
              <a:rPr lang="ro-RO" altLang="en-US" sz="2400">
                <a:latin typeface="Times New Roman" panose="02020603050405020304" pitchFamily="18" charset="0"/>
              </a:rPr>
              <a:t>efectuarea unui lucru mecanic util</a:t>
            </a:r>
            <a:endParaRPr lang="de-DE" altLang="en-US" sz="2400">
              <a:latin typeface="Times New Roman" panose="02020603050405020304" pitchFamily="18" charset="0"/>
            </a:endParaRPr>
          </a:p>
          <a:p>
            <a:pPr>
              <a:buClr>
                <a:schemeClr val="hlink"/>
              </a:buClr>
              <a:buSzPct val="75000"/>
              <a:buFont typeface="Monotype Sorts" pitchFamily="2" charset="2"/>
              <a:buNone/>
            </a:pPr>
            <a:r>
              <a:rPr lang="de-DE" altLang="en-US" sz="2400">
                <a:latin typeface="Times New Roman" panose="02020603050405020304" pitchFamily="18" charset="0"/>
              </a:rPr>
              <a:t>3. </a:t>
            </a:r>
            <a:r>
              <a:rPr lang="ro-RO" altLang="en-US" sz="2400">
                <a:latin typeface="Times New Roman" panose="02020603050405020304" pitchFamily="18" charset="0"/>
              </a:rPr>
              <a:t>efectuarea unei operaţii programate (logice).</a:t>
            </a:r>
            <a:endParaRPr lang="de-DE" altLang="en-US" sz="2400">
              <a:latin typeface="Times New Roman" panose="02020603050405020304" pitchFamily="18" charset="0"/>
            </a:endParaRPr>
          </a:p>
        </p:txBody>
      </p:sp>
      <p:sp>
        <p:nvSpPr>
          <p:cNvPr id="8195" name="Rectangle 53"/>
          <p:cNvSpPr>
            <a:spLocks noChangeArrowheads="1"/>
          </p:cNvSpPr>
          <p:nvPr/>
        </p:nvSpPr>
        <p:spPr bwMode="auto">
          <a:xfrm>
            <a:off x="2117725" y="439738"/>
            <a:ext cx="401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1.1 Generalităţi. Definiţii</a:t>
            </a: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363538" y="1528763"/>
            <a:ext cx="8462962"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ro-RO" altLang="en-US" sz="2400" b="1" i="1" dirty="0">
                <a:solidFill>
                  <a:srgbClr val="FF0000"/>
                </a:solidFill>
                <a:latin typeface="Times New Roman" panose="02020603050405020304" pitchFamily="18" charset="0"/>
              </a:rPr>
              <a:t>Aparatul</a:t>
            </a:r>
            <a:r>
              <a:rPr lang="ro-RO" altLang="en-US" sz="2400" dirty="0">
                <a:latin typeface="Times New Roman" panose="02020603050405020304" pitchFamily="18" charset="0"/>
              </a:rPr>
              <a:t> este un ansamblu de corpuri materiale şi mecanisme, care are ca scop culegerea selectivǎ a unor informaţii, prelucrarea şi redarea lor, sub o formǎ inteligibilǎ pentru observator/operator.</a:t>
            </a:r>
            <a:endParaRPr lang="de-DE" altLang="en-US" sz="2400" dirty="0">
              <a:latin typeface="Times New Roman" panose="02020603050405020304" pitchFamily="18" charset="0"/>
            </a:endParaRPr>
          </a:p>
          <a:p>
            <a:pPr algn="just">
              <a:buClr>
                <a:schemeClr val="hlink"/>
              </a:buClr>
              <a:buSzPct val="75000"/>
              <a:buFont typeface="Monotype Sorts" pitchFamily="2" charset="2"/>
              <a:buChar char="ä"/>
            </a:pPr>
            <a:endParaRPr lang="de-DE" altLang="en-US" sz="1000" dirty="0">
              <a:latin typeface="Times New Roman" panose="02020603050405020304" pitchFamily="18" charset="0"/>
            </a:endParaRPr>
          </a:p>
          <a:p>
            <a:pPr algn="just">
              <a:buClr>
                <a:schemeClr val="hlink"/>
              </a:buClr>
              <a:buSzPct val="75000"/>
              <a:buFont typeface="Monotype Sorts" pitchFamily="2" charset="2"/>
              <a:buNone/>
            </a:pPr>
            <a:r>
              <a:rPr lang="pt-BR" altLang="en-US" sz="2400" b="1" i="1" dirty="0">
                <a:solidFill>
                  <a:srgbClr val="FF0000"/>
                </a:solidFill>
                <a:latin typeface="Times New Roman" panose="02020603050405020304" pitchFamily="18" charset="0"/>
              </a:rPr>
              <a:t>Mecanismul</a:t>
            </a:r>
            <a:r>
              <a:rPr lang="pt-BR" altLang="en-US" sz="2400" dirty="0">
                <a:latin typeface="Times New Roman" panose="02020603050405020304" pitchFamily="18" charset="0"/>
              </a:rPr>
              <a:t> este o parte constitutivǎ a unei maşini sau a unui aparat, având rolul de transmitere şi transformare de mişcare şi forţǎ.</a:t>
            </a:r>
            <a:endParaRPr lang="de-DE" altLang="en-US" sz="2400" dirty="0">
              <a:latin typeface="Times New Roman" panose="02020603050405020304" pitchFamily="18" charset="0"/>
            </a:endParaRPr>
          </a:p>
          <a:p>
            <a:pPr algn="just">
              <a:buClr>
                <a:schemeClr val="hlink"/>
              </a:buClr>
              <a:buSzPct val="75000"/>
              <a:buFont typeface="Monotype Sorts" pitchFamily="2" charset="2"/>
              <a:buChar char="ä"/>
            </a:pPr>
            <a:endParaRPr lang="de-DE" altLang="en-US" sz="800" dirty="0">
              <a:latin typeface="Times New Roman" panose="02020603050405020304" pitchFamily="18" charset="0"/>
            </a:endParaRPr>
          </a:p>
          <a:p>
            <a:pPr algn="just">
              <a:buClr>
                <a:schemeClr val="hlink"/>
              </a:buClr>
              <a:buSzPct val="75000"/>
              <a:buFont typeface="Monotype Sorts" pitchFamily="2" charset="2"/>
              <a:buNone/>
            </a:pPr>
            <a:r>
              <a:rPr lang="ro-RO" altLang="en-US" sz="2400" b="1" i="1" dirty="0">
                <a:solidFill>
                  <a:srgbClr val="FF0000"/>
                </a:solidFill>
                <a:latin typeface="Times New Roman" panose="02020603050405020304" pitchFamily="18" charset="0"/>
              </a:rPr>
              <a:t>Mecanismul</a:t>
            </a:r>
            <a:r>
              <a:rPr lang="ro-RO" altLang="en-US" sz="2400" dirty="0">
                <a:latin typeface="Times New Roman" panose="02020603050405020304" pitchFamily="18" charset="0"/>
              </a:rPr>
              <a:t> este un ansamblu de </a:t>
            </a:r>
            <a:r>
              <a:rPr lang="ro-RO" altLang="en-US" sz="2400" dirty="0">
                <a:solidFill>
                  <a:srgbClr val="FF0000"/>
                </a:solidFill>
                <a:latin typeface="Times New Roman" panose="02020603050405020304" pitchFamily="18" charset="0"/>
              </a:rPr>
              <a:t>elemente</a:t>
            </a:r>
            <a:r>
              <a:rPr lang="ro-RO" altLang="en-US" sz="2400" dirty="0">
                <a:latin typeface="Times New Roman" panose="02020603050405020304" pitchFamily="18" charset="0"/>
              </a:rPr>
              <a:t> şi </a:t>
            </a:r>
            <a:r>
              <a:rPr lang="ro-RO" altLang="en-US" sz="2400" dirty="0">
                <a:solidFill>
                  <a:srgbClr val="FF0000"/>
                </a:solidFill>
                <a:latin typeface="Times New Roman" panose="02020603050405020304" pitchFamily="18" charset="0"/>
              </a:rPr>
              <a:t>cuple cinematice</a:t>
            </a:r>
            <a:r>
              <a:rPr lang="ro-RO" altLang="en-US" sz="2400" dirty="0">
                <a:latin typeface="Times New Roman" panose="02020603050405020304" pitchFamily="18" charset="0"/>
              </a:rPr>
              <a:t>, care efectuează un set complet de funcţii cinematice.</a:t>
            </a:r>
            <a:endParaRPr lang="de-DE" altLang="en-US" sz="2400" dirty="0">
              <a:latin typeface="Times New Roman" panose="02020603050405020304" pitchFamily="18" charset="0"/>
            </a:endParaRPr>
          </a:p>
        </p:txBody>
      </p:sp>
      <p:sp>
        <p:nvSpPr>
          <p:cNvPr id="10243" name="Rectangle 53"/>
          <p:cNvSpPr>
            <a:spLocks noChangeArrowheads="1"/>
          </p:cNvSpPr>
          <p:nvPr/>
        </p:nvSpPr>
        <p:spPr bwMode="auto">
          <a:xfrm>
            <a:off x="2117725" y="439738"/>
            <a:ext cx="401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1.1 Generalităţi. Definiţii</a:t>
            </a:r>
          </a:p>
        </p:txBody>
      </p:sp>
      <p:sp>
        <p:nvSpPr>
          <p:cNvPr id="4" name="Oval 8"/>
          <p:cNvSpPr>
            <a:spLocks noChangeArrowheads="1"/>
          </p:cNvSpPr>
          <p:nvPr/>
        </p:nvSpPr>
        <p:spPr bwMode="auto">
          <a:xfrm>
            <a:off x="1533525" y="5127625"/>
            <a:ext cx="5924550" cy="447675"/>
          </a:xfrm>
          <a:prstGeom prst="ellipse">
            <a:avLst/>
          </a:prstGeom>
          <a:solidFill>
            <a:schemeClr val="accent1"/>
          </a:solidFill>
          <a:ln w="9525">
            <a:solidFill>
              <a:schemeClr val="tx1"/>
            </a:solidFill>
            <a:round/>
            <a:headEnd/>
            <a:tailEnd/>
          </a:ln>
          <a:effectLst/>
        </p:spPr>
        <p:txBody>
          <a:bodyPr wrap="none" anchor="ctr"/>
          <a:lstStyle/>
          <a:p>
            <a:pPr algn="ctr">
              <a:spcBef>
                <a:spcPct val="20000"/>
              </a:spcBef>
              <a:buClr>
                <a:schemeClr val="hlink"/>
              </a:buClr>
              <a:buSzPct val="75000"/>
              <a:buFont typeface="Monotype Sorts" pitchFamily="2" charset="2"/>
              <a:buNone/>
              <a:defRPr/>
            </a:pPr>
            <a:r>
              <a:rPr lang="ro-RO" sz="2000" b="1" dirty="0">
                <a:solidFill>
                  <a:srgbClr val="E00404"/>
                </a:solidFill>
                <a:effectLst>
                  <a:outerShdw blurRad="38100" dist="38100" dir="2700000" algn="tl">
                    <a:srgbClr val="000000">
                      <a:alpha val="43137"/>
                    </a:srgbClr>
                  </a:outerShdw>
                </a:effectLst>
              </a:rPr>
              <a:t>MECANISM</a:t>
            </a:r>
            <a:r>
              <a:rPr lang="de-DE" sz="2000" b="1" dirty="0">
                <a:solidFill>
                  <a:srgbClr val="E00404"/>
                </a:solidFill>
                <a:effectLst>
                  <a:outerShdw blurRad="38100" dist="38100" dir="2700000" algn="tl">
                    <a:srgbClr val="000000">
                      <a:alpha val="43137"/>
                    </a:srgbClr>
                  </a:outerShdw>
                </a:effectLst>
              </a:rPr>
              <a:t>UL</a:t>
            </a:r>
            <a:endParaRPr lang="en-US" sz="2000" b="1" dirty="0">
              <a:solidFill>
                <a:srgbClr val="E00404"/>
              </a:solidFill>
              <a:effectLst>
                <a:outerShdw blurRad="38100" dist="38100" dir="2700000" algn="tl">
                  <a:srgbClr val="000000">
                    <a:alpha val="43137"/>
                  </a:srgbClr>
                </a:outerShdw>
              </a:effectLst>
            </a:endParaRPr>
          </a:p>
        </p:txBody>
      </p:sp>
      <p:sp>
        <p:nvSpPr>
          <p:cNvPr id="5" name="Oval 9"/>
          <p:cNvSpPr>
            <a:spLocks noChangeArrowheads="1"/>
          </p:cNvSpPr>
          <p:nvPr/>
        </p:nvSpPr>
        <p:spPr bwMode="auto">
          <a:xfrm>
            <a:off x="1644650" y="5675313"/>
            <a:ext cx="2738438" cy="590550"/>
          </a:xfrm>
          <a:prstGeom prst="ellipse">
            <a:avLst/>
          </a:prstGeom>
          <a:solidFill>
            <a:schemeClr val="accent1"/>
          </a:solidFill>
          <a:ln w="9525">
            <a:solidFill>
              <a:schemeClr val="tx1"/>
            </a:solidFill>
            <a:round/>
            <a:headEnd/>
            <a:tailEnd/>
          </a:ln>
          <a:effectLst/>
        </p:spPr>
        <p:txBody>
          <a:bodyPr wrap="none" anchor="ctr"/>
          <a:lstStyle/>
          <a:p>
            <a:pPr algn="ctr">
              <a:spcBef>
                <a:spcPct val="20000"/>
              </a:spcBef>
              <a:buClr>
                <a:schemeClr val="hlink"/>
              </a:buClr>
              <a:buSzPct val="75000"/>
              <a:buFont typeface="Monotype Sorts" pitchFamily="2" charset="2"/>
              <a:buNone/>
              <a:defRPr/>
            </a:pPr>
            <a:r>
              <a:rPr lang="ro-RO" sz="2000" b="1" dirty="0">
                <a:solidFill>
                  <a:srgbClr val="FFFF00"/>
                </a:solidFill>
                <a:effectLst>
                  <a:outerShdw blurRad="38100" dist="38100" dir="2700000" algn="tl">
                    <a:srgbClr val="000000">
                      <a:alpha val="43137"/>
                    </a:srgbClr>
                  </a:outerShdw>
                </a:effectLst>
              </a:rPr>
              <a:t>CUPLE CINEMATICE</a:t>
            </a:r>
            <a:endParaRPr lang="en-US" sz="2000" b="1" dirty="0">
              <a:solidFill>
                <a:srgbClr val="FFFF00"/>
              </a:solidFill>
              <a:effectLst>
                <a:outerShdw blurRad="38100" dist="38100" dir="2700000" algn="tl">
                  <a:srgbClr val="000000">
                    <a:alpha val="43137"/>
                  </a:srgbClr>
                </a:outerShdw>
              </a:effectLst>
            </a:endParaRPr>
          </a:p>
        </p:txBody>
      </p:sp>
      <p:sp>
        <p:nvSpPr>
          <p:cNvPr id="6" name="Oval 10"/>
          <p:cNvSpPr>
            <a:spLocks noChangeArrowheads="1"/>
          </p:cNvSpPr>
          <p:nvPr/>
        </p:nvSpPr>
        <p:spPr bwMode="auto">
          <a:xfrm>
            <a:off x="5186363" y="5665788"/>
            <a:ext cx="1868487" cy="577850"/>
          </a:xfrm>
          <a:prstGeom prst="ellipse">
            <a:avLst/>
          </a:prstGeom>
          <a:solidFill>
            <a:schemeClr val="accent1"/>
          </a:solidFill>
          <a:ln w="9525">
            <a:solidFill>
              <a:schemeClr val="tx1"/>
            </a:solidFill>
            <a:round/>
            <a:headEnd/>
            <a:tailEnd/>
          </a:ln>
          <a:effectLst/>
        </p:spPr>
        <p:txBody>
          <a:bodyPr wrap="none" anchor="ctr"/>
          <a:lstStyle/>
          <a:p>
            <a:pPr algn="ctr">
              <a:spcBef>
                <a:spcPct val="20000"/>
              </a:spcBef>
              <a:buClr>
                <a:schemeClr val="hlink"/>
              </a:buClr>
              <a:buSzPct val="75000"/>
              <a:buFont typeface="Monotype Sorts" pitchFamily="2" charset="2"/>
              <a:buNone/>
              <a:defRPr/>
            </a:pPr>
            <a:r>
              <a:rPr lang="ro-RO" sz="2000" b="1" dirty="0">
                <a:solidFill>
                  <a:srgbClr val="FFFF00"/>
                </a:solidFill>
                <a:effectLst>
                  <a:outerShdw blurRad="38100" dist="38100" dir="2700000" algn="tl">
                    <a:srgbClr val="000000">
                      <a:alpha val="43137"/>
                    </a:srgbClr>
                  </a:outerShdw>
                </a:effectLst>
              </a:rPr>
              <a:t>ELEMENTE</a:t>
            </a:r>
            <a:endParaRPr lang="en-US" sz="2000" b="1" dirty="0">
              <a:solidFill>
                <a:srgbClr val="FFFF00"/>
              </a:solidFill>
              <a:effectLst>
                <a:outerShdw blurRad="38100" dist="38100" dir="2700000" algn="tl">
                  <a:srgbClr val="000000">
                    <a:alpha val="43137"/>
                  </a:srgbClr>
                </a:outerShdw>
              </a:effectLst>
            </a:endParaRPr>
          </a:p>
        </p:txBody>
      </p:sp>
      <p:sp>
        <p:nvSpPr>
          <p:cNvPr id="7" name="Line 11"/>
          <p:cNvSpPr>
            <a:spLocks noChangeShapeType="1"/>
          </p:cNvSpPr>
          <p:nvPr/>
        </p:nvSpPr>
        <p:spPr bwMode="auto">
          <a:xfrm flipH="1">
            <a:off x="2922588" y="5530850"/>
            <a:ext cx="1120775" cy="304800"/>
          </a:xfrm>
          <a:prstGeom prst="line">
            <a:avLst/>
          </a:prstGeom>
          <a:noFill/>
          <a:ln w="38100">
            <a:solidFill>
              <a:schemeClr val="tx1"/>
            </a:solidFill>
            <a:round/>
            <a:headEnd/>
            <a:tailEnd type="triangle" w="med" len="med"/>
          </a:ln>
          <a:effectLst/>
        </p:spPr>
        <p:txBody>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8" name="Line 12"/>
          <p:cNvSpPr>
            <a:spLocks noChangeShapeType="1"/>
          </p:cNvSpPr>
          <p:nvPr/>
        </p:nvSpPr>
        <p:spPr bwMode="auto">
          <a:xfrm>
            <a:off x="4921250" y="5495925"/>
            <a:ext cx="998538" cy="339725"/>
          </a:xfrm>
          <a:prstGeom prst="line">
            <a:avLst/>
          </a:prstGeom>
          <a:noFill/>
          <a:ln w="38100">
            <a:solidFill>
              <a:schemeClr val="tx1"/>
            </a:solidFill>
            <a:round/>
            <a:headEnd/>
            <a:tailEnd type="triangle" w="med" len="med"/>
          </a:ln>
          <a:effectLst/>
        </p:spPr>
        <p:txBody>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117725" y="439738"/>
            <a:ext cx="513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1.2 Cuple cinematice şi elemente</a:t>
            </a:r>
          </a:p>
        </p:txBody>
      </p:sp>
      <p:sp>
        <p:nvSpPr>
          <p:cNvPr id="12291" name="Rectangle 3"/>
          <p:cNvSpPr>
            <a:spLocks noChangeArrowheads="1"/>
          </p:cNvSpPr>
          <p:nvPr/>
        </p:nvSpPr>
        <p:spPr bwMode="auto">
          <a:xfrm>
            <a:off x="350838" y="1554163"/>
            <a:ext cx="8462962"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chemeClr val="hlink"/>
              </a:buClr>
              <a:buSzPct val="75000"/>
              <a:buFont typeface="Monotype Sorts" pitchFamily="2" charset="2"/>
              <a:buNone/>
            </a:pPr>
            <a:r>
              <a:rPr lang="ro-RO" altLang="en-US" sz="2400" b="1" i="1" dirty="0">
                <a:solidFill>
                  <a:srgbClr val="FF0000"/>
                </a:solidFill>
                <a:latin typeface="Times New Roman" panose="02020603050405020304" pitchFamily="18" charset="0"/>
              </a:rPr>
              <a:t>Elementul</a:t>
            </a:r>
            <a:r>
              <a:rPr lang="ro-RO" altLang="en-US" sz="2400" b="1" dirty="0">
                <a:latin typeface="Times New Roman" panose="02020603050405020304" pitchFamily="18" charset="0"/>
              </a:rPr>
              <a:t> </a:t>
            </a:r>
            <a:r>
              <a:rPr lang="ro-RO" altLang="en-US" sz="2400" dirty="0">
                <a:latin typeface="Times New Roman" panose="02020603050405020304" pitchFamily="18" charset="0"/>
              </a:rPr>
              <a:t>este o piesă sau un grup de piese (corpuri) care formează un ansamblu teoretic nedeformabil cu mişcări bine determinate, în raport cu alte entităţi similare.</a:t>
            </a:r>
            <a:endParaRPr lang="de-DE" altLang="en-US" sz="2400" dirty="0">
              <a:latin typeface="Times New Roman" panose="02020603050405020304" pitchFamily="18" charset="0"/>
            </a:endParaRPr>
          </a:p>
          <a:p>
            <a:pPr algn="just">
              <a:buClr>
                <a:schemeClr val="hlink"/>
              </a:buClr>
              <a:buSzPct val="75000"/>
              <a:buFont typeface="Monotype Sorts" pitchFamily="2" charset="2"/>
              <a:buNone/>
            </a:pPr>
            <a:endParaRPr lang="de-DE" altLang="en-US" sz="2400" dirty="0">
              <a:latin typeface="Times New Roman" panose="02020603050405020304" pitchFamily="18" charset="0"/>
            </a:endParaRPr>
          </a:p>
          <a:p>
            <a:pPr algn="just">
              <a:buClr>
                <a:schemeClr val="hlink"/>
              </a:buClr>
              <a:buSzPct val="75000"/>
              <a:buFont typeface="Monotype Sorts" pitchFamily="2" charset="2"/>
              <a:buNone/>
            </a:pPr>
            <a:r>
              <a:rPr lang="ro-RO" altLang="en-US" sz="2400" b="1" i="1" dirty="0">
                <a:solidFill>
                  <a:srgbClr val="FF0000"/>
                </a:solidFill>
                <a:latin typeface="Times New Roman" panose="02020603050405020304" pitchFamily="18" charset="0"/>
              </a:rPr>
              <a:t>Cupla cinematică</a:t>
            </a:r>
            <a:r>
              <a:rPr lang="ro-RO" altLang="en-US" sz="2400" b="1" dirty="0">
                <a:solidFill>
                  <a:srgbClr val="FF0000"/>
                </a:solidFill>
                <a:latin typeface="Times New Roman" panose="02020603050405020304" pitchFamily="18" charset="0"/>
              </a:rPr>
              <a:t> </a:t>
            </a:r>
            <a:r>
              <a:rPr lang="ro-RO" altLang="en-US" sz="2400" dirty="0" smtClean="0">
                <a:latin typeface="Times New Roman" panose="02020603050405020304" pitchFamily="18" charset="0"/>
              </a:rPr>
              <a:t>este o </a:t>
            </a:r>
            <a:r>
              <a:rPr lang="ro-RO" altLang="en-US" sz="2400" dirty="0">
                <a:latin typeface="Times New Roman" panose="02020603050405020304" pitchFamily="18" charset="0"/>
              </a:rPr>
              <a:t>legatură mobilǎ şi directǎ dintre două corpuri, care au zone de contact identice sau diferite.</a:t>
            </a:r>
            <a:endParaRPr lang="de-DE" altLang="en-US" sz="2400" dirty="0">
              <a:latin typeface="Times New Roman" panose="02020603050405020304" pitchFamily="18" charset="0"/>
            </a:endParaRPr>
          </a:p>
          <a:p>
            <a:pPr algn="just">
              <a:buClr>
                <a:schemeClr val="hlink"/>
              </a:buClr>
              <a:buSzPct val="75000"/>
              <a:buFont typeface="Monotype Sorts" pitchFamily="2" charset="2"/>
              <a:buNone/>
            </a:pPr>
            <a:endParaRPr lang="de-DE" altLang="en-US" sz="2400" dirty="0">
              <a:latin typeface="Times New Roman" panose="02020603050405020304" pitchFamily="18" charset="0"/>
            </a:endParaRPr>
          </a:p>
          <a:p>
            <a:pPr algn="just">
              <a:buClr>
                <a:schemeClr val="hlink"/>
              </a:buClr>
              <a:buSzPct val="75000"/>
              <a:buFont typeface="Monotype Sorts" pitchFamily="2" charset="2"/>
              <a:buNone/>
            </a:pPr>
            <a:r>
              <a:rPr lang="ro-RO" altLang="en-US" sz="2400" dirty="0">
                <a:latin typeface="Times New Roman" panose="02020603050405020304" pitchFamily="18" charset="0"/>
              </a:rPr>
              <a:t>Clasificarea cuplelor cinematice se poate realiza după</a:t>
            </a:r>
            <a:r>
              <a:rPr lang="de-DE" altLang="en-US" sz="2400" dirty="0">
                <a:latin typeface="Times New Roman" panose="02020603050405020304" pitchFamily="18" charset="0"/>
              </a:rPr>
              <a:t>:</a:t>
            </a:r>
          </a:p>
          <a:p>
            <a:pPr algn="just">
              <a:buClr>
                <a:schemeClr val="hlink"/>
              </a:buClr>
              <a:buSzPct val="75000"/>
              <a:buFont typeface="Monotype Sorts" pitchFamily="2" charset="2"/>
              <a:buNone/>
            </a:pPr>
            <a:r>
              <a:rPr lang="de-DE" altLang="en-US" sz="2400" dirty="0">
                <a:latin typeface="Times New Roman" panose="02020603050405020304" pitchFamily="18" charset="0"/>
              </a:rPr>
              <a:t>	- </a:t>
            </a:r>
            <a:r>
              <a:rPr lang="ro-RO" altLang="en-US" sz="2400" dirty="0">
                <a:latin typeface="Times New Roman" panose="02020603050405020304" pitchFamily="18" charset="0"/>
              </a:rPr>
              <a:t>gradul de libertate al cuplei cinematice;</a:t>
            </a:r>
            <a:endParaRPr lang="de-DE" altLang="en-US" sz="2400" dirty="0">
              <a:latin typeface="Times New Roman" panose="02020603050405020304" pitchFamily="18" charset="0"/>
            </a:endParaRPr>
          </a:p>
          <a:p>
            <a:pPr algn="just">
              <a:buClr>
                <a:schemeClr val="hlink"/>
              </a:buClr>
              <a:buSzPct val="75000"/>
              <a:buFont typeface="Monotype Sorts" pitchFamily="2" charset="2"/>
              <a:buNone/>
            </a:pPr>
            <a:r>
              <a:rPr lang="de-DE" altLang="en-US" sz="2400" dirty="0">
                <a:latin typeface="Times New Roman" panose="02020603050405020304" pitchFamily="18" charset="0"/>
              </a:rPr>
              <a:t>	- </a:t>
            </a:r>
            <a:r>
              <a:rPr lang="ro-RO" altLang="en-US" sz="2400" dirty="0">
                <a:latin typeface="Times New Roman" panose="02020603050405020304" pitchFamily="18" charset="0"/>
              </a:rPr>
              <a:t>forma zonei de contact;</a:t>
            </a:r>
            <a:endParaRPr lang="de-DE" altLang="en-US" sz="2400" dirty="0">
              <a:latin typeface="Times New Roman" panose="02020603050405020304" pitchFamily="18" charset="0"/>
            </a:endParaRPr>
          </a:p>
          <a:p>
            <a:pPr algn="just">
              <a:buClr>
                <a:schemeClr val="hlink"/>
              </a:buClr>
              <a:buSzPct val="75000"/>
              <a:buFont typeface="Monotype Sorts" pitchFamily="2" charset="2"/>
              <a:buNone/>
            </a:pPr>
            <a:r>
              <a:rPr lang="de-DE" altLang="en-US" sz="2400" dirty="0">
                <a:latin typeface="Times New Roman" panose="02020603050405020304" pitchFamily="18" charset="0"/>
              </a:rPr>
              <a:t>	- </a:t>
            </a:r>
            <a:r>
              <a:rPr lang="ro-RO" altLang="en-US" sz="2400" dirty="0">
                <a:latin typeface="Times New Roman" panose="02020603050405020304" pitchFamily="18" charset="0"/>
              </a:rPr>
              <a:t>tipul mişcării relative.</a:t>
            </a:r>
            <a:endParaRPr lang="de-DE" altLang="en-US" sz="2400" dirty="0">
              <a:latin typeface="Times New Roman" panose="02020603050405020304" pitchFamily="18" charset="0"/>
            </a:endParaRP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001838" y="0"/>
            <a:ext cx="5138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1.2 Cuple cinematice şi elemente</a:t>
            </a:r>
          </a:p>
        </p:txBody>
      </p:sp>
      <p:sp>
        <p:nvSpPr>
          <p:cNvPr id="14339" name="Rectangle 19"/>
          <p:cNvSpPr>
            <a:spLocks noChangeArrowheads="1"/>
          </p:cNvSpPr>
          <p:nvPr/>
        </p:nvSpPr>
        <p:spPr bwMode="auto">
          <a:xfrm>
            <a:off x="169863" y="2006600"/>
            <a:ext cx="88026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o-RO" altLang="en-US" sz="2400" dirty="0">
                <a:latin typeface="Times New Roman" panose="02020603050405020304" pitchFamily="18" charset="0"/>
                <a:cs typeface="Times New Roman" panose="02020603050405020304" pitchFamily="18" charset="0"/>
              </a:rPr>
              <a:t>În concluzie avem:</a:t>
            </a:r>
            <a:endParaRPr lang="de-DE" altLang="en-US" sz="2400" dirty="0">
              <a:latin typeface="Times New Roman" panose="02020603050405020304" pitchFamily="18" charset="0"/>
              <a:cs typeface="Times New Roman" panose="02020603050405020304" pitchFamily="18" charset="0"/>
            </a:endParaRPr>
          </a:p>
          <a:p>
            <a:pPr>
              <a:spcBef>
                <a:spcPct val="0"/>
              </a:spcBef>
              <a:buFontTx/>
              <a:buNone/>
            </a:pPr>
            <a:endParaRPr lang="ro-RO" altLang="en-US" sz="2400" dirty="0">
              <a:latin typeface="Times New Roman" panose="02020603050405020304" pitchFamily="18" charset="0"/>
              <a:cs typeface="Times New Roman" panose="02020603050405020304" pitchFamily="18" charset="0"/>
            </a:endParaRPr>
          </a:p>
          <a:p>
            <a:pPr>
              <a:spcBef>
                <a:spcPct val="0"/>
              </a:spcBef>
              <a:buFontTx/>
              <a:buChar char="-"/>
            </a:pPr>
            <a:r>
              <a:rPr lang="de-DE" altLang="en-US" sz="2400" dirty="0">
                <a:latin typeface="Times New Roman" panose="02020603050405020304" pitchFamily="18" charset="0"/>
                <a:cs typeface="Times New Roman" panose="02020603050405020304" pitchFamily="18" charset="0"/>
              </a:rPr>
              <a:t> </a:t>
            </a:r>
            <a:r>
              <a:rPr lang="ro-RO" altLang="en-US" sz="2400" dirty="0">
                <a:latin typeface="Times New Roman" panose="02020603050405020304" pitchFamily="18" charset="0"/>
                <a:cs typeface="Times New Roman" panose="02020603050405020304" pitchFamily="18" charset="0"/>
              </a:rPr>
              <a:t>cuple cinematice de cl. I</a:t>
            </a:r>
            <a:r>
              <a:rPr lang="de-DE" altLang="en-US" sz="2400" dirty="0">
                <a:latin typeface="Times New Roman" panose="02020603050405020304" pitchFamily="18" charset="0"/>
                <a:cs typeface="Times New Roman" panose="02020603050405020304" pitchFamily="18" charset="0"/>
              </a:rPr>
              <a:t>   </a:t>
            </a:r>
            <a:r>
              <a:rPr lang="ro-RO" altLang="en-US" sz="2400" dirty="0">
                <a:latin typeface="Times New Roman" panose="02020603050405020304" pitchFamily="18" charset="0"/>
                <a:cs typeface="Times New Roman" panose="02020603050405020304" pitchFamily="18" charset="0"/>
              </a:rPr>
              <a:t> 	i=1, L=5, numǎrul acestor cuple se</a:t>
            </a:r>
            <a:endParaRPr lang="de-DE" altLang="en-US" sz="2400" dirty="0">
              <a:latin typeface="Times New Roman" panose="02020603050405020304" pitchFamily="18" charset="0"/>
              <a:cs typeface="Times New Roman" panose="02020603050405020304" pitchFamily="18" charset="0"/>
            </a:endParaRPr>
          </a:p>
          <a:p>
            <a:pPr>
              <a:spcBef>
                <a:spcPct val="0"/>
              </a:spcBef>
              <a:buFont typeface="Monotype Sorts" pitchFamily="2" charset="2"/>
              <a:buNone/>
            </a:pPr>
            <a:r>
              <a:rPr lang="de-DE" altLang="en-US" sz="2400" dirty="0">
                <a:latin typeface="Times New Roman" panose="02020603050405020304" pitchFamily="18" charset="0"/>
                <a:cs typeface="Times New Roman" panose="02020603050405020304" pitchFamily="18" charset="0"/>
              </a:rPr>
              <a:t>					   </a:t>
            </a:r>
            <a:r>
              <a:rPr lang="ro-RO" altLang="en-US" sz="2400" dirty="0">
                <a:latin typeface="Times New Roman" panose="02020603050405020304" pitchFamily="18" charset="0"/>
                <a:cs typeface="Times New Roman" panose="02020603050405020304" pitchFamily="18" charset="0"/>
              </a:rPr>
              <a:t> noteazǎ cu</a:t>
            </a:r>
            <a:r>
              <a:rPr lang="de-DE" altLang="en-US" sz="2400" dirty="0">
                <a:latin typeface="Times New Roman" panose="02020603050405020304" pitchFamily="18" charset="0"/>
              </a:rPr>
              <a:t> c</a:t>
            </a:r>
            <a:r>
              <a:rPr lang="de-DE" altLang="en-US" sz="2400" baseline="-25000" dirty="0">
                <a:latin typeface="Times New Roman" panose="02020603050405020304" pitchFamily="18" charset="0"/>
              </a:rPr>
              <a:t>1</a:t>
            </a:r>
          </a:p>
          <a:p>
            <a:pPr>
              <a:spcBef>
                <a:spcPct val="0"/>
              </a:spcBef>
              <a:buFontTx/>
              <a:buChar char="-"/>
            </a:pPr>
            <a:r>
              <a:rPr lang="ro-RO" altLang="en-US" sz="2400" dirty="0">
                <a:latin typeface="Times New Roman" panose="02020603050405020304" pitchFamily="18" charset="0"/>
                <a:cs typeface="Times New Roman" panose="02020603050405020304" pitchFamily="18" charset="0"/>
              </a:rPr>
              <a:t> cuple cinematice de cl. I</a:t>
            </a:r>
            <a:r>
              <a:rPr lang="de-DE" altLang="en-US" sz="2400" dirty="0">
                <a:latin typeface="Times New Roman" panose="02020603050405020304" pitchFamily="18" charset="0"/>
                <a:cs typeface="Times New Roman" panose="02020603050405020304" pitchFamily="18" charset="0"/>
              </a:rPr>
              <a:t>I   </a:t>
            </a:r>
            <a:r>
              <a:rPr lang="ro-RO" altLang="en-US" sz="2400" dirty="0">
                <a:latin typeface="Times New Roman" panose="02020603050405020304" pitchFamily="18" charset="0"/>
                <a:cs typeface="Times New Roman" panose="02020603050405020304" pitchFamily="18" charset="0"/>
              </a:rPr>
              <a:t> 	i=</a:t>
            </a:r>
            <a:r>
              <a:rPr lang="de-DE" altLang="en-US" sz="2400" dirty="0">
                <a:latin typeface="Times New Roman" panose="02020603050405020304" pitchFamily="18" charset="0"/>
                <a:cs typeface="Times New Roman" panose="02020603050405020304" pitchFamily="18" charset="0"/>
              </a:rPr>
              <a:t>2</a:t>
            </a:r>
            <a:r>
              <a:rPr lang="ro-RO" altLang="en-US" sz="2400" dirty="0">
                <a:latin typeface="Times New Roman" panose="02020603050405020304" pitchFamily="18" charset="0"/>
                <a:cs typeface="Times New Roman" panose="02020603050405020304" pitchFamily="18" charset="0"/>
              </a:rPr>
              <a:t>, L=</a:t>
            </a:r>
            <a:r>
              <a:rPr lang="de-DE" altLang="en-US" sz="2400" dirty="0">
                <a:latin typeface="Times New Roman" panose="02020603050405020304" pitchFamily="18" charset="0"/>
                <a:cs typeface="Times New Roman" panose="02020603050405020304" pitchFamily="18" charset="0"/>
              </a:rPr>
              <a:t>4</a:t>
            </a:r>
            <a:r>
              <a:rPr lang="ro-RO" altLang="en-US" sz="2400" dirty="0">
                <a:latin typeface="Times New Roman" panose="02020603050405020304" pitchFamily="18" charset="0"/>
                <a:cs typeface="Times New Roman" panose="02020603050405020304" pitchFamily="18" charset="0"/>
              </a:rPr>
              <a:t>, numǎrul acestor cuple se</a:t>
            </a:r>
            <a:endParaRPr lang="de-DE" altLang="en-US" sz="2400" dirty="0">
              <a:latin typeface="Times New Roman" panose="02020603050405020304" pitchFamily="18" charset="0"/>
              <a:cs typeface="Times New Roman" panose="02020603050405020304" pitchFamily="18" charset="0"/>
            </a:endParaRPr>
          </a:p>
          <a:p>
            <a:pPr>
              <a:spcBef>
                <a:spcPct val="0"/>
              </a:spcBef>
              <a:buFont typeface="Monotype Sorts" pitchFamily="2" charset="2"/>
              <a:buNone/>
            </a:pPr>
            <a:r>
              <a:rPr lang="de-DE" altLang="en-US" sz="2400" dirty="0">
                <a:latin typeface="Times New Roman" panose="02020603050405020304" pitchFamily="18" charset="0"/>
                <a:cs typeface="Times New Roman" panose="02020603050405020304" pitchFamily="18" charset="0"/>
              </a:rPr>
              <a:t>					    </a:t>
            </a:r>
            <a:r>
              <a:rPr lang="ro-RO" altLang="en-US" sz="2400" dirty="0">
                <a:latin typeface="Times New Roman" panose="02020603050405020304" pitchFamily="18" charset="0"/>
                <a:cs typeface="Times New Roman" panose="02020603050405020304" pitchFamily="18" charset="0"/>
              </a:rPr>
              <a:t>noteazǎ cu</a:t>
            </a:r>
            <a:r>
              <a:rPr lang="de-DE" altLang="en-US" sz="2400" dirty="0">
                <a:latin typeface="Times New Roman" panose="02020603050405020304" pitchFamily="18" charset="0"/>
              </a:rPr>
              <a:t> c</a:t>
            </a:r>
            <a:r>
              <a:rPr lang="de-DE" altLang="en-US" sz="2400" baseline="-25000" dirty="0">
                <a:latin typeface="Times New Roman" panose="02020603050405020304" pitchFamily="18" charset="0"/>
              </a:rPr>
              <a:t>2</a:t>
            </a:r>
            <a:endParaRPr lang="de-DE" altLang="en-US" sz="2400" dirty="0">
              <a:latin typeface="Times New Roman" panose="02020603050405020304" pitchFamily="18" charset="0"/>
            </a:endParaRPr>
          </a:p>
          <a:p>
            <a:pPr>
              <a:spcBef>
                <a:spcPct val="0"/>
              </a:spcBef>
              <a:buFontTx/>
              <a:buChar char="-"/>
            </a:pPr>
            <a:r>
              <a:rPr lang="ro-RO" altLang="en-US" sz="2400" dirty="0">
                <a:latin typeface="Times New Roman" panose="02020603050405020304" pitchFamily="18" charset="0"/>
                <a:cs typeface="Times New Roman" panose="02020603050405020304" pitchFamily="18" charset="0"/>
              </a:rPr>
              <a:t> cuple cinematice de cl. I</a:t>
            </a:r>
            <a:r>
              <a:rPr lang="de-DE" altLang="en-US" sz="2400" dirty="0">
                <a:latin typeface="Times New Roman" panose="02020603050405020304" pitchFamily="18" charset="0"/>
                <a:cs typeface="Times New Roman" panose="02020603050405020304" pitchFamily="18" charset="0"/>
              </a:rPr>
              <a:t>II </a:t>
            </a:r>
            <a:r>
              <a:rPr lang="ro-RO" altLang="en-US" sz="2400" dirty="0">
                <a:latin typeface="Times New Roman" panose="02020603050405020304" pitchFamily="18" charset="0"/>
                <a:cs typeface="Times New Roman" panose="02020603050405020304" pitchFamily="18" charset="0"/>
              </a:rPr>
              <a:t> 	i=</a:t>
            </a:r>
            <a:r>
              <a:rPr lang="de-DE" altLang="en-US" sz="2400" dirty="0">
                <a:latin typeface="Times New Roman" panose="02020603050405020304" pitchFamily="18" charset="0"/>
                <a:cs typeface="Times New Roman" panose="02020603050405020304" pitchFamily="18" charset="0"/>
              </a:rPr>
              <a:t>3</a:t>
            </a:r>
            <a:r>
              <a:rPr lang="ro-RO" altLang="en-US" sz="2400" dirty="0">
                <a:latin typeface="Times New Roman" panose="02020603050405020304" pitchFamily="18" charset="0"/>
                <a:cs typeface="Times New Roman" panose="02020603050405020304" pitchFamily="18" charset="0"/>
              </a:rPr>
              <a:t>, L=</a:t>
            </a:r>
            <a:r>
              <a:rPr lang="de-DE" altLang="en-US" sz="2400" dirty="0">
                <a:latin typeface="Times New Roman" panose="02020603050405020304" pitchFamily="18" charset="0"/>
                <a:cs typeface="Times New Roman" panose="02020603050405020304" pitchFamily="18" charset="0"/>
              </a:rPr>
              <a:t>3</a:t>
            </a:r>
            <a:r>
              <a:rPr lang="ro-RO" altLang="en-US" sz="2400" dirty="0">
                <a:latin typeface="Times New Roman" panose="02020603050405020304" pitchFamily="18" charset="0"/>
                <a:cs typeface="Times New Roman" panose="02020603050405020304" pitchFamily="18" charset="0"/>
              </a:rPr>
              <a:t>, numǎrul acestor cuple se</a:t>
            </a:r>
            <a:endParaRPr lang="de-DE" altLang="en-US" sz="2400" dirty="0">
              <a:latin typeface="Times New Roman" panose="02020603050405020304" pitchFamily="18" charset="0"/>
              <a:cs typeface="Times New Roman" panose="02020603050405020304" pitchFamily="18" charset="0"/>
            </a:endParaRPr>
          </a:p>
          <a:p>
            <a:pPr>
              <a:spcBef>
                <a:spcPct val="0"/>
              </a:spcBef>
              <a:buFont typeface="Monotype Sorts" pitchFamily="2" charset="2"/>
              <a:buNone/>
            </a:pPr>
            <a:r>
              <a:rPr lang="de-DE" altLang="en-US" sz="2400" dirty="0">
                <a:latin typeface="Times New Roman" panose="02020603050405020304" pitchFamily="18" charset="0"/>
                <a:cs typeface="Times New Roman" panose="02020603050405020304" pitchFamily="18" charset="0"/>
              </a:rPr>
              <a:t>					    </a:t>
            </a:r>
            <a:r>
              <a:rPr lang="ro-RO" altLang="en-US" sz="2400" dirty="0">
                <a:latin typeface="Times New Roman" panose="02020603050405020304" pitchFamily="18" charset="0"/>
                <a:cs typeface="Times New Roman" panose="02020603050405020304" pitchFamily="18" charset="0"/>
              </a:rPr>
              <a:t>noteazǎ cu</a:t>
            </a:r>
            <a:r>
              <a:rPr lang="de-DE" altLang="en-US" sz="2400" dirty="0">
                <a:latin typeface="Times New Roman" panose="02020603050405020304" pitchFamily="18" charset="0"/>
              </a:rPr>
              <a:t> c</a:t>
            </a:r>
            <a:r>
              <a:rPr lang="de-DE" altLang="en-US" sz="2400" baseline="-25000" dirty="0">
                <a:latin typeface="Times New Roman" panose="02020603050405020304" pitchFamily="18" charset="0"/>
              </a:rPr>
              <a:t>3</a:t>
            </a:r>
            <a:endParaRPr lang="de-DE" altLang="en-US" sz="2400" dirty="0">
              <a:latin typeface="Times New Roman" panose="02020603050405020304" pitchFamily="18" charset="0"/>
            </a:endParaRPr>
          </a:p>
          <a:p>
            <a:pPr>
              <a:spcBef>
                <a:spcPct val="0"/>
              </a:spcBef>
              <a:buFontTx/>
              <a:buChar char="-"/>
            </a:pPr>
            <a:r>
              <a:rPr lang="ro-RO" altLang="en-US" sz="2400" dirty="0">
                <a:latin typeface="Times New Roman" panose="02020603050405020304" pitchFamily="18" charset="0"/>
                <a:cs typeface="Times New Roman" panose="02020603050405020304" pitchFamily="18" charset="0"/>
              </a:rPr>
              <a:t> cuple cinematice de cl. I</a:t>
            </a:r>
            <a:r>
              <a:rPr lang="de-DE" altLang="en-US" sz="2400" dirty="0">
                <a:latin typeface="Times New Roman" panose="02020603050405020304" pitchFamily="18" charset="0"/>
                <a:cs typeface="Times New Roman" panose="02020603050405020304" pitchFamily="18" charset="0"/>
              </a:rPr>
              <a:t>V </a:t>
            </a:r>
            <a:r>
              <a:rPr lang="ro-RO" altLang="en-US" sz="2400" dirty="0">
                <a:latin typeface="Times New Roman" panose="02020603050405020304" pitchFamily="18" charset="0"/>
                <a:cs typeface="Times New Roman" panose="02020603050405020304" pitchFamily="18" charset="0"/>
              </a:rPr>
              <a:t> 	i=</a:t>
            </a:r>
            <a:r>
              <a:rPr lang="de-DE" altLang="en-US" sz="2400" dirty="0">
                <a:latin typeface="Times New Roman" panose="02020603050405020304" pitchFamily="18" charset="0"/>
                <a:cs typeface="Times New Roman" panose="02020603050405020304" pitchFamily="18" charset="0"/>
              </a:rPr>
              <a:t>4</a:t>
            </a:r>
            <a:r>
              <a:rPr lang="ro-RO" altLang="en-US" sz="2400" dirty="0">
                <a:latin typeface="Times New Roman" panose="02020603050405020304" pitchFamily="18" charset="0"/>
                <a:cs typeface="Times New Roman" panose="02020603050405020304" pitchFamily="18" charset="0"/>
              </a:rPr>
              <a:t>, L=</a:t>
            </a:r>
            <a:r>
              <a:rPr lang="de-DE" altLang="en-US" sz="2400" dirty="0">
                <a:latin typeface="Times New Roman" panose="02020603050405020304" pitchFamily="18" charset="0"/>
                <a:cs typeface="Times New Roman" panose="02020603050405020304" pitchFamily="18" charset="0"/>
              </a:rPr>
              <a:t>2</a:t>
            </a:r>
            <a:r>
              <a:rPr lang="ro-RO" altLang="en-US" sz="2400" dirty="0">
                <a:latin typeface="Times New Roman" panose="02020603050405020304" pitchFamily="18" charset="0"/>
                <a:cs typeface="Times New Roman" panose="02020603050405020304" pitchFamily="18" charset="0"/>
              </a:rPr>
              <a:t>, numǎrul acestor cuple se</a:t>
            </a:r>
            <a:endParaRPr lang="de-DE" altLang="en-US" sz="2400" dirty="0">
              <a:latin typeface="Times New Roman" panose="02020603050405020304" pitchFamily="18" charset="0"/>
              <a:cs typeface="Times New Roman" panose="02020603050405020304" pitchFamily="18" charset="0"/>
            </a:endParaRPr>
          </a:p>
          <a:p>
            <a:pPr>
              <a:spcBef>
                <a:spcPct val="0"/>
              </a:spcBef>
              <a:buFont typeface="Monotype Sorts" pitchFamily="2" charset="2"/>
              <a:buNone/>
            </a:pPr>
            <a:r>
              <a:rPr lang="de-DE" altLang="en-US" sz="2400" dirty="0">
                <a:latin typeface="Times New Roman" panose="02020603050405020304" pitchFamily="18" charset="0"/>
                <a:cs typeface="Times New Roman" panose="02020603050405020304" pitchFamily="18" charset="0"/>
              </a:rPr>
              <a:t>					    </a:t>
            </a:r>
            <a:r>
              <a:rPr lang="ro-RO" altLang="en-US" sz="2400" dirty="0">
                <a:latin typeface="Times New Roman" panose="02020603050405020304" pitchFamily="18" charset="0"/>
                <a:cs typeface="Times New Roman" panose="02020603050405020304" pitchFamily="18" charset="0"/>
              </a:rPr>
              <a:t>noteazǎ cu</a:t>
            </a:r>
            <a:r>
              <a:rPr lang="de-DE" altLang="en-US" sz="2400" dirty="0">
                <a:latin typeface="Times New Roman" panose="02020603050405020304" pitchFamily="18" charset="0"/>
              </a:rPr>
              <a:t> c</a:t>
            </a:r>
            <a:r>
              <a:rPr lang="de-DE" altLang="en-US" sz="2400" baseline="-25000" dirty="0">
                <a:latin typeface="Times New Roman" panose="02020603050405020304" pitchFamily="18" charset="0"/>
              </a:rPr>
              <a:t>4</a:t>
            </a:r>
            <a:endParaRPr lang="de-DE" altLang="en-US" sz="2400" dirty="0">
              <a:latin typeface="Times New Roman" panose="02020603050405020304" pitchFamily="18" charset="0"/>
            </a:endParaRPr>
          </a:p>
          <a:p>
            <a:pPr>
              <a:spcBef>
                <a:spcPct val="0"/>
              </a:spcBef>
              <a:buFontTx/>
              <a:buChar char="-"/>
            </a:pPr>
            <a:r>
              <a:rPr lang="ro-RO" altLang="en-US" sz="2400" dirty="0">
                <a:latin typeface="Times New Roman" panose="02020603050405020304" pitchFamily="18" charset="0"/>
                <a:cs typeface="Times New Roman" panose="02020603050405020304" pitchFamily="18" charset="0"/>
              </a:rPr>
              <a:t> cuple cinematice de cl. </a:t>
            </a:r>
            <a:r>
              <a:rPr lang="de-DE" altLang="en-US" sz="2400" dirty="0">
                <a:latin typeface="Times New Roman" panose="02020603050405020304" pitchFamily="18" charset="0"/>
                <a:cs typeface="Times New Roman" panose="02020603050405020304" pitchFamily="18" charset="0"/>
              </a:rPr>
              <a:t>V   </a:t>
            </a:r>
            <a:r>
              <a:rPr lang="ro-RO" altLang="en-US" sz="2400" dirty="0">
                <a:latin typeface="Times New Roman" panose="02020603050405020304" pitchFamily="18" charset="0"/>
                <a:cs typeface="Times New Roman" panose="02020603050405020304" pitchFamily="18" charset="0"/>
              </a:rPr>
              <a:t> 	i=</a:t>
            </a:r>
            <a:r>
              <a:rPr lang="de-DE" altLang="en-US" sz="2400" dirty="0">
                <a:latin typeface="Times New Roman" panose="02020603050405020304" pitchFamily="18" charset="0"/>
                <a:cs typeface="Times New Roman" panose="02020603050405020304" pitchFamily="18" charset="0"/>
              </a:rPr>
              <a:t>5</a:t>
            </a:r>
            <a:r>
              <a:rPr lang="ro-RO" altLang="en-US" sz="2400" dirty="0">
                <a:latin typeface="Times New Roman" panose="02020603050405020304" pitchFamily="18" charset="0"/>
                <a:cs typeface="Times New Roman" panose="02020603050405020304" pitchFamily="18" charset="0"/>
              </a:rPr>
              <a:t>, L=</a:t>
            </a:r>
            <a:r>
              <a:rPr lang="de-DE" altLang="en-US" sz="2400" dirty="0">
                <a:latin typeface="Times New Roman" panose="02020603050405020304" pitchFamily="18" charset="0"/>
                <a:cs typeface="Times New Roman" panose="02020603050405020304" pitchFamily="18" charset="0"/>
              </a:rPr>
              <a:t>1</a:t>
            </a:r>
            <a:r>
              <a:rPr lang="ro-RO" altLang="en-US" sz="2400" dirty="0">
                <a:latin typeface="Times New Roman" panose="02020603050405020304" pitchFamily="18" charset="0"/>
                <a:cs typeface="Times New Roman" panose="02020603050405020304" pitchFamily="18" charset="0"/>
              </a:rPr>
              <a:t>, numǎrul acestor cuple se</a:t>
            </a:r>
            <a:endParaRPr lang="de-DE" altLang="en-US" sz="2400" dirty="0">
              <a:latin typeface="Times New Roman" panose="02020603050405020304" pitchFamily="18" charset="0"/>
              <a:cs typeface="Times New Roman" panose="02020603050405020304" pitchFamily="18" charset="0"/>
            </a:endParaRPr>
          </a:p>
          <a:p>
            <a:pPr>
              <a:spcBef>
                <a:spcPct val="0"/>
              </a:spcBef>
              <a:buFont typeface="Monotype Sorts" pitchFamily="2" charset="2"/>
              <a:buNone/>
            </a:pPr>
            <a:r>
              <a:rPr lang="de-DE" altLang="en-US" sz="2400" dirty="0">
                <a:latin typeface="Times New Roman" panose="02020603050405020304" pitchFamily="18" charset="0"/>
                <a:cs typeface="Times New Roman" panose="02020603050405020304" pitchFamily="18" charset="0"/>
              </a:rPr>
              <a:t>					   </a:t>
            </a:r>
            <a:r>
              <a:rPr lang="ro-RO" altLang="en-US" sz="2400" dirty="0">
                <a:latin typeface="Times New Roman" panose="02020603050405020304" pitchFamily="18" charset="0"/>
                <a:cs typeface="Times New Roman" panose="02020603050405020304" pitchFamily="18" charset="0"/>
              </a:rPr>
              <a:t> noteazǎ cu</a:t>
            </a:r>
            <a:r>
              <a:rPr lang="de-DE" altLang="en-US" sz="2400" dirty="0">
                <a:latin typeface="Times New Roman" panose="02020603050405020304" pitchFamily="18" charset="0"/>
              </a:rPr>
              <a:t> c</a:t>
            </a:r>
            <a:r>
              <a:rPr lang="de-DE" altLang="en-US" sz="2400" baseline="-25000" dirty="0">
                <a:latin typeface="Times New Roman" panose="02020603050405020304" pitchFamily="18" charset="0"/>
              </a:rPr>
              <a:t>5</a:t>
            </a:r>
            <a:endParaRPr lang="de-DE" altLang="en-US" sz="2400" dirty="0">
              <a:latin typeface="Times New Roman" panose="02020603050405020304" pitchFamily="18" charset="0"/>
            </a:endParaRPr>
          </a:p>
        </p:txBody>
      </p:sp>
      <p:pic>
        <p:nvPicPr>
          <p:cNvPr id="143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76263"/>
            <a:ext cx="87249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9" name="Rectangle 5"/>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51912" name="Rectangle 8"/>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51914" name="Rectangle 10"/>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16390" name="Rectangle 2"/>
          <p:cNvSpPr>
            <a:spLocks noChangeArrowheads="1"/>
          </p:cNvSpPr>
          <p:nvPr/>
        </p:nvSpPr>
        <p:spPr bwMode="auto">
          <a:xfrm>
            <a:off x="2117725" y="439738"/>
            <a:ext cx="513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1.2 Cuple cinematice şi elemente</a:t>
            </a:r>
          </a:p>
        </p:txBody>
      </p:sp>
      <p:graphicFrame>
        <p:nvGraphicFramePr>
          <p:cNvPr id="16389" name="Object 9"/>
          <p:cNvGraphicFramePr>
            <a:graphicFrameLocks noChangeAspect="1"/>
          </p:cNvGraphicFramePr>
          <p:nvPr>
            <p:extLst>
              <p:ext uri="{D42A27DB-BD31-4B8C-83A1-F6EECF244321}">
                <p14:modId xmlns:p14="http://schemas.microsoft.com/office/powerpoint/2010/main" val="2662802500"/>
              </p:ext>
            </p:extLst>
          </p:nvPr>
        </p:nvGraphicFramePr>
        <p:xfrm>
          <a:off x="44450" y="1527175"/>
          <a:ext cx="9099550" cy="3381375"/>
        </p:xfrm>
        <a:graphic>
          <a:graphicData uri="http://schemas.openxmlformats.org/presentationml/2006/ole">
            <mc:AlternateContent xmlns:mc="http://schemas.openxmlformats.org/markup-compatibility/2006">
              <mc:Choice xmlns:v="urn:schemas-microsoft-com:vml" Requires="v">
                <p:oleObj spid="_x0000_s16405" name="AutoCAD Drawing" r:id="rId4" imgW="12906375" imgH="6267450" progId="">
                  <p:embed/>
                </p:oleObj>
              </mc:Choice>
              <mc:Fallback>
                <p:oleObj name="AutoCAD Drawing" r:id="rId4" imgW="12906375" imgH="6267450" progId="">
                  <p:embed/>
                  <p:pic>
                    <p:nvPicPr>
                      <p:cNvPr id="0" name="Picture 19"/>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l="38329" t="17946" r="35779" b="61714"/>
                      <a:stretch>
                        <a:fillRect/>
                      </a:stretch>
                    </p:blipFill>
                    <p:spPr bwMode="auto">
                      <a:xfrm>
                        <a:off x="44450" y="1527175"/>
                        <a:ext cx="9099550" cy="3381375"/>
                      </a:xfrm>
                      <a:prstGeom prst="rect">
                        <a:avLst/>
                      </a:prstGeom>
                      <a:solidFill>
                        <a:schemeClr val="tx1"/>
                      </a:solidFill>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9" name="Rectangle 5"/>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51912" name="Rectangle 8"/>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sp>
        <p:nvSpPr>
          <p:cNvPr id="251914" name="Rectangle 10"/>
          <p:cNvSpPr>
            <a:spLocks noChangeArrowheads="1"/>
          </p:cNvSpPr>
          <p:nvPr/>
        </p:nvSpPr>
        <p:spPr bwMode="auto">
          <a:xfrm>
            <a:off x="0" y="0"/>
            <a:ext cx="9144000" cy="0"/>
          </a:xfrm>
          <a:prstGeom prst="rect">
            <a:avLst/>
          </a:prstGeom>
          <a:noFill/>
          <a:ln w="9525" cap="flat" cmpd="sng">
            <a:noFill/>
            <a:prstDash val="solid"/>
            <a:miter lim="800000"/>
            <a:headEnd/>
            <a:tailEnd/>
          </a:ln>
          <a:effectLst/>
        </p:spPr>
        <p:txBody>
          <a:bodyPr wrap="none" lIns="92075" tIns="46038" rIns="92075" bIns="46038" anchor="ctr">
            <a:spAutoFit/>
          </a:bodyPr>
          <a:lstStyle/>
          <a:p>
            <a:pPr>
              <a:spcBef>
                <a:spcPct val="20000"/>
              </a:spcBef>
              <a:buClr>
                <a:schemeClr val="hlink"/>
              </a:buClr>
              <a:buSzPct val="75000"/>
              <a:buFont typeface="Monotype Sorts" pitchFamily="2" charset="2"/>
              <a:buChar char="ä"/>
              <a:defRPr/>
            </a:pPr>
            <a:endParaRPr lang="de-DE">
              <a:effectLst>
                <a:outerShdw blurRad="38100" dist="38100" dir="2700000" algn="tl">
                  <a:srgbClr val="000000">
                    <a:alpha val="43137"/>
                  </a:srgbClr>
                </a:outerShdw>
              </a:effectLst>
            </a:endParaRPr>
          </a:p>
        </p:txBody>
      </p:sp>
      <p:graphicFrame>
        <p:nvGraphicFramePr>
          <p:cNvPr id="18437" name="Object 9"/>
          <p:cNvGraphicFramePr>
            <a:graphicFrameLocks noChangeAspect="1"/>
          </p:cNvGraphicFramePr>
          <p:nvPr>
            <p:extLst>
              <p:ext uri="{D42A27DB-BD31-4B8C-83A1-F6EECF244321}">
                <p14:modId xmlns:p14="http://schemas.microsoft.com/office/powerpoint/2010/main" val="1405671937"/>
              </p:ext>
            </p:extLst>
          </p:nvPr>
        </p:nvGraphicFramePr>
        <p:xfrm>
          <a:off x="74613" y="1681163"/>
          <a:ext cx="8993187" cy="3100387"/>
        </p:xfrm>
        <a:graphic>
          <a:graphicData uri="http://schemas.openxmlformats.org/presentationml/2006/ole">
            <mc:AlternateContent xmlns:mc="http://schemas.openxmlformats.org/markup-compatibility/2006">
              <mc:Choice xmlns:v="urn:schemas-microsoft-com:vml" Requires="v">
                <p:oleObj spid="_x0000_s18453" name="AutoCAD Drawing" r:id="rId4" imgW="12906375" imgH="6267450" progId="">
                  <p:embed/>
                </p:oleObj>
              </mc:Choice>
              <mc:Fallback>
                <p:oleObj name="AutoCAD Drawing" r:id="rId4" imgW="12906375" imgH="6267450" progId="">
                  <p:embed/>
                  <p:pic>
                    <p:nvPicPr>
                      <p:cNvPr id="0" name="Picture 19"/>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l="38329" t="38078" r="35779" b="43185"/>
                      <a:stretch>
                        <a:fillRect/>
                      </a:stretch>
                    </p:blipFill>
                    <p:spPr bwMode="auto">
                      <a:xfrm>
                        <a:off x="74613" y="1681163"/>
                        <a:ext cx="8993187" cy="3100387"/>
                      </a:xfrm>
                      <a:prstGeom prst="rect">
                        <a:avLst/>
                      </a:prstGeom>
                      <a:solidFill>
                        <a:schemeClr val="tx1"/>
                      </a:solidFill>
                    </p:spPr>
                  </p:pic>
                </p:oleObj>
              </mc:Fallback>
            </mc:AlternateContent>
          </a:graphicData>
        </a:graphic>
      </p:graphicFrame>
      <p:sp>
        <p:nvSpPr>
          <p:cNvPr id="18438" name="Rectangle 2"/>
          <p:cNvSpPr>
            <a:spLocks noChangeArrowheads="1"/>
          </p:cNvSpPr>
          <p:nvPr/>
        </p:nvSpPr>
        <p:spPr bwMode="auto">
          <a:xfrm>
            <a:off x="2117725" y="439738"/>
            <a:ext cx="513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hlink"/>
              </a:buClr>
              <a:buSzPct val="75000"/>
              <a:buFont typeface="Monotype Sorts" pitchFamily="2" charset="2"/>
              <a:buNone/>
            </a:pPr>
            <a:r>
              <a:rPr lang="de-DE" altLang="en-US" sz="2800" b="1">
                <a:latin typeface="Times New Roman" panose="02020603050405020304" pitchFamily="18" charset="0"/>
              </a:rPr>
              <a:t>1.2 Cuple cinematice şi elemente</a:t>
            </a: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TotalTime>
  <Pages>9</Pages>
  <Words>1584</Words>
  <Application>Microsoft Office PowerPoint</Application>
  <PresentationFormat>On-screen Show (4:3)</PresentationFormat>
  <Paragraphs>244</Paragraphs>
  <Slides>36</Slides>
  <Notes>31</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Arial</vt:lpstr>
      <vt:lpstr>Calibri</vt:lpstr>
      <vt:lpstr>Cambria Math</vt:lpstr>
      <vt:lpstr>Monotype Sorts</vt:lpstr>
      <vt:lpstr>Times New Roman</vt:lpstr>
      <vt:lpstr>Office Theme</vt:lpstr>
      <vt:lpstr>AutoCAD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Vorstellung einer Neuheit</dc:title>
  <dc:creator>LOVASZ</dc:creator>
  <cp:lastModifiedBy>Windows User</cp:lastModifiedBy>
  <cp:revision>346</cp:revision>
  <cp:lastPrinted>1997-08-20T15:00:16Z</cp:lastPrinted>
  <dcterms:created xsi:type="dcterms:W3CDTF">1997-07-14T16:17:48Z</dcterms:created>
  <dcterms:modified xsi:type="dcterms:W3CDTF">2020-02-23T13:46:27Z</dcterms:modified>
</cp:coreProperties>
</file>