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274" r:id="rId4"/>
    <p:sldId id="272" r:id="rId5"/>
    <p:sldId id="257" r:id="rId6"/>
    <p:sldId id="271" r:id="rId7"/>
    <p:sldId id="259" r:id="rId8"/>
    <p:sldId id="260" r:id="rId9"/>
    <p:sldId id="261" r:id="rId10"/>
    <p:sldId id="262" r:id="rId11"/>
    <p:sldId id="264" r:id="rId12"/>
    <p:sldId id="263" r:id="rId13"/>
    <p:sldId id="265" r:id="rId14"/>
    <p:sldId id="266" r:id="rId15"/>
    <p:sldId id="269" r:id="rId16"/>
    <p:sldId id="270" r:id="rId17"/>
    <p:sldId id="267" r:id="rId18"/>
    <p:sldId id="268" r:id="rId1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lipse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6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488A84-37EA-4AAC-8A36-0D67B03846CE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7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2458FA-59D0-4818-935E-98072B7739A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4EAB-94D9-47CB-972D-5C9439460D8A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5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09744-DC7A-434C-9C9B-8BDC5BCCF01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41"/>
            <a:ext cx="1828800" cy="5851525"/>
          </a:xfrm>
        </p:spPr>
        <p:txBody>
          <a:bodyPr vert="eaVert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2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A401E-D677-44BA-B18A-2DE1C4FD0F5B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5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F6614-7B0C-4501-95AC-6A441FE4B49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4611-E736-4CB1-B7B5-C7D59DB7469C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5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0F7AF-0DB4-4B39-BC44-A44CE6A3016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lipse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lipse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D88769-1FE8-4D44-9DF5-64463CFDA001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2B2BDB-A39D-4FCC-9B30-A95460A78E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3087-F8B6-462D-93BB-FA0529FAB454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6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87D6A-83A5-4D64-ACF6-F41BB6DF678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A6B36B-6852-4AE5-A1FE-C63E618CD2E8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C8F597-9A57-4C7D-90AA-4F5E41AE304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7C558-727C-4349-9855-714FFD9DD55D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4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331B9-8D52-437E-B310-FE31C685F86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hteck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6DDE7C-DFE7-496F-8809-ADB690856FC9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DB6C9B-6A80-4E7F-94C2-DAA59DEEB92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2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60EBB7-F1F8-4FAE-81C6-01D953F6F7D2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76E5EA-0A96-48AC-AA0E-9A92E709045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ussdiagramm: Prozess 13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ussdiagramm: Prozess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5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B76C96-6DFA-4422-840A-FD9642A9C6DF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E126AF-B4BB-48B6-89DB-28254932971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ad 10"/>
          <p:cNvSpPr/>
          <p:nvPr/>
        </p:nvSpPr>
        <p:spPr>
          <a:xfrm rot="2315675">
            <a:off x="182883" y="1055079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htec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33" name="Textplatzhalt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9DD9E34-9919-4AA7-BCF6-F64956857F23}" type="datetimeFigureOut">
              <a:rPr lang="de-DE"/>
              <a:pPr>
                <a:defRPr/>
              </a:pPr>
              <a:t>05.05.2019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7BA2958-484F-428F-A2D3-F0F8D74445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5" name="Rechtec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6" r:id="rId2"/>
    <p:sldLayoutId id="2147483822" r:id="rId3"/>
    <p:sldLayoutId id="2147483817" r:id="rId4"/>
    <p:sldLayoutId id="2147483823" r:id="rId5"/>
    <p:sldLayoutId id="2147483818" r:id="rId6"/>
    <p:sldLayoutId id="2147483824" r:id="rId7"/>
    <p:sldLayoutId id="2147483825" r:id="rId8"/>
    <p:sldLayoutId id="2147483826" r:id="rId9"/>
    <p:sldLayoutId id="2147483819" r:id="rId10"/>
    <p:sldLayoutId id="21474838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2">
                    <a:satMod val="130000"/>
                  </a:schemeClr>
                </a:solidFill>
              </a:rPr>
              <a:t>Cap.4</a:t>
            </a:r>
            <a:br>
              <a:rPr lang="de-DE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de-DE" dirty="0" err="1" smtClean="0">
                <a:solidFill>
                  <a:schemeClr val="tx2">
                    <a:satMod val="130000"/>
                  </a:schemeClr>
                </a:solidFill>
              </a:rPr>
              <a:t>Sinteza</a:t>
            </a:r>
            <a:r>
              <a:rPr lang="de-DE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satMod val="130000"/>
                  </a:schemeClr>
                </a:solidFill>
              </a:rPr>
              <a:t>mecanismelor</a:t>
            </a:r>
            <a:r>
              <a:rPr lang="de-DE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satMod val="130000"/>
                  </a:schemeClr>
                </a:solidFill>
              </a:rPr>
              <a:t>cu</a:t>
            </a:r>
            <a:r>
              <a:rPr lang="de-DE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satMod val="130000"/>
                  </a:schemeClr>
                </a:solidFill>
              </a:rPr>
              <a:t>cam</a:t>
            </a:r>
            <a:r>
              <a:rPr lang="ro-RO" dirty="0" smtClean="0">
                <a:solidFill>
                  <a:schemeClr val="tx2">
                    <a:satMod val="130000"/>
                  </a:schemeClr>
                </a:solidFill>
              </a:rPr>
              <a:t>ă</a:t>
            </a:r>
            <a:endParaRPr lang="de-D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1116013" y="2425700"/>
            <a:ext cx="4679950" cy="3379788"/>
          </a:xfrm>
        </p:spPr>
        <p:txBody>
          <a:bodyPr>
            <a:noAutofit/>
          </a:bodyPr>
          <a:lstStyle/>
          <a:p>
            <a:pPr marL="26988">
              <a:lnSpc>
                <a:spcPct val="150000"/>
              </a:lnSpc>
            </a:pPr>
            <a:r>
              <a:rPr lang="de-DE" sz="1600" b="1" smtClean="0">
                <a:solidFill>
                  <a:srgbClr val="320E04"/>
                </a:solidFill>
                <a:cs typeface="Arial" charset="0"/>
              </a:rPr>
              <a:t>4.1. Generalit</a:t>
            </a:r>
            <a:r>
              <a:rPr lang="de-DE" sz="1600" b="1" smtClean="0">
                <a:solidFill>
                  <a:srgbClr val="320E04"/>
                </a:solidFill>
              </a:rPr>
              <a:t>ăţ</a:t>
            </a:r>
            <a:r>
              <a:rPr lang="de-DE" sz="1600" b="1" smtClean="0">
                <a:solidFill>
                  <a:srgbClr val="320E04"/>
                </a:solidFill>
                <a:cs typeface="Arial" charset="0"/>
              </a:rPr>
              <a:t>i.  No</a:t>
            </a:r>
            <a:r>
              <a:rPr lang="de-DE" sz="1600" b="1" smtClean="0">
                <a:solidFill>
                  <a:srgbClr val="320E04"/>
                </a:solidFill>
              </a:rPr>
              <a:t>ţ</a:t>
            </a:r>
            <a:r>
              <a:rPr lang="de-DE" sz="1600" b="1" smtClean="0">
                <a:solidFill>
                  <a:srgbClr val="320E04"/>
                </a:solidFill>
                <a:cs typeface="Arial" charset="0"/>
              </a:rPr>
              <a:t>iuni constructive.</a:t>
            </a:r>
          </a:p>
          <a:p>
            <a:pPr marL="26988">
              <a:lnSpc>
                <a:spcPct val="150000"/>
              </a:lnSpc>
            </a:pPr>
            <a:r>
              <a:rPr lang="de-DE" sz="1600" b="1" smtClean="0">
                <a:solidFill>
                  <a:srgbClr val="320E04"/>
                </a:solidFill>
                <a:cs typeface="Arial" charset="0"/>
              </a:rPr>
              <a:t>4.2. </a:t>
            </a:r>
            <a:r>
              <a:rPr lang="pt-BR" sz="1600" b="1" smtClean="0">
                <a:solidFill>
                  <a:srgbClr val="320E04"/>
                </a:solidFill>
                <a:cs typeface="Arial" charset="0"/>
              </a:rPr>
              <a:t>Alegerea sau impunerea legii de mişcare </a:t>
            </a:r>
          </a:p>
          <a:p>
            <a:pPr marL="26988">
              <a:lnSpc>
                <a:spcPct val="150000"/>
              </a:lnSpc>
            </a:pPr>
            <a:r>
              <a:rPr lang="pt-BR" sz="1600" b="1" smtClean="0">
                <a:solidFill>
                  <a:srgbClr val="320E04"/>
                </a:solidFill>
                <a:cs typeface="Arial" charset="0"/>
              </a:rPr>
              <a:t>      a tachetului</a:t>
            </a:r>
          </a:p>
          <a:p>
            <a:pPr marL="26988">
              <a:lnSpc>
                <a:spcPct val="150000"/>
              </a:lnSpc>
            </a:pPr>
            <a:r>
              <a:rPr lang="pt-BR" sz="1600" b="1" smtClean="0">
                <a:solidFill>
                  <a:srgbClr val="320E04"/>
                </a:solidFill>
                <a:cs typeface="Arial" charset="0"/>
              </a:rPr>
              <a:t>4.3. Determinarea gabaritului camelor</a:t>
            </a:r>
          </a:p>
          <a:p>
            <a:pPr marL="26988">
              <a:lnSpc>
                <a:spcPct val="150000"/>
              </a:lnSpc>
            </a:pPr>
            <a:r>
              <a:rPr lang="pt-BR" sz="1600" b="1" smtClean="0">
                <a:solidFill>
                  <a:srgbClr val="320E04"/>
                </a:solidFill>
                <a:cs typeface="Arial" charset="0"/>
              </a:rPr>
              <a:t>4.4. Determinarea profilelor camelor</a:t>
            </a:r>
          </a:p>
          <a:p>
            <a:pPr marL="26988">
              <a:lnSpc>
                <a:spcPct val="150000"/>
              </a:lnSpc>
            </a:pPr>
            <a:r>
              <a:rPr lang="de-DE" sz="1600" b="1" smtClean="0">
                <a:solidFill>
                  <a:srgbClr val="320E04"/>
                </a:solidFill>
              </a:rPr>
              <a:t>4.5. Cinetostatica şi calculul de rezistenţă a </a:t>
            </a:r>
          </a:p>
          <a:p>
            <a:pPr marL="26988">
              <a:lnSpc>
                <a:spcPct val="150000"/>
              </a:lnSpc>
            </a:pPr>
            <a:r>
              <a:rPr lang="de-DE" sz="1600" b="1" smtClean="0">
                <a:solidFill>
                  <a:srgbClr val="320E04"/>
                </a:solidFill>
              </a:rPr>
              <a:t>       mecanismului cu camă</a:t>
            </a:r>
            <a:endParaRPr lang="pt-BR" sz="1600" b="1" smtClean="0">
              <a:solidFill>
                <a:srgbClr val="320E04"/>
              </a:solidFill>
              <a:cs typeface="Arial" charset="0"/>
            </a:endParaRPr>
          </a:p>
        </p:txBody>
      </p:sp>
      <p:pic>
        <p:nvPicPr>
          <p:cNvPr id="8196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8050" y="2060575"/>
            <a:ext cx="230346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9950" y="4057650"/>
            <a:ext cx="1816100" cy="268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179388" y="217488"/>
            <a:ext cx="8964612" cy="4746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4.1.4 </a:t>
            </a:r>
            <a:r>
              <a:rPr lang="ro-RO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Tipuri constructive de came plane şi spaţiale</a:t>
            </a:r>
            <a:endParaRPr lang="de-DE" sz="1800" dirty="0" smtClean="0">
              <a:solidFill>
                <a:schemeClr val="tx2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15" name="Rectangle 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16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17" name="Rectangle 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graphicFrame>
        <p:nvGraphicFramePr>
          <p:cNvPr id="17419" name="Object 9"/>
          <p:cNvGraphicFramePr>
            <a:graphicFrameLocks noChangeAspect="1"/>
          </p:cNvGraphicFramePr>
          <p:nvPr/>
        </p:nvGraphicFramePr>
        <p:xfrm>
          <a:off x="604838" y="1412875"/>
          <a:ext cx="7975600" cy="4895850"/>
        </p:xfrm>
        <a:graphic>
          <a:graphicData uri="http://schemas.openxmlformats.org/presentationml/2006/ole">
            <p:oleObj spid="_x0000_s17419" name="AutoCAD Drawing" r:id="rId3" imgW="11125200" imgH="6810375" progId="AutoCAD.Drawing.1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179388" y="217488"/>
            <a:ext cx="8964612" cy="4746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4.1.4 </a:t>
            </a:r>
            <a:r>
              <a:rPr lang="ro-RO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Tipuri constructive de came plane şi spaţiale</a:t>
            </a:r>
            <a:endParaRPr lang="de-DE" sz="1800" dirty="0" smtClean="0">
              <a:solidFill>
                <a:schemeClr val="tx2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8439" name="Rectangle 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8440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84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graphicFrame>
        <p:nvGraphicFramePr>
          <p:cNvPr id="18444" name="Object 3"/>
          <p:cNvGraphicFramePr>
            <a:graphicFrameLocks noChangeAspect="1"/>
          </p:cNvGraphicFramePr>
          <p:nvPr/>
        </p:nvGraphicFramePr>
        <p:xfrm>
          <a:off x="611188" y="1052513"/>
          <a:ext cx="8062912" cy="4968875"/>
        </p:xfrm>
        <a:graphic>
          <a:graphicData uri="http://schemas.openxmlformats.org/presentationml/2006/ole">
            <p:oleObj spid="_x0000_s18444" name="AutoCAD Drawing" r:id="rId3" imgW="11125200" imgH="6810375" progId="AutoCAD.Drawing.1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179388" y="217488"/>
            <a:ext cx="8964612" cy="4746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4.1.4 </a:t>
            </a:r>
            <a:r>
              <a:rPr lang="ro-RO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Tipuri constructive de came plane şi spaţiale</a:t>
            </a:r>
            <a:endParaRPr lang="de-DE" sz="1800" dirty="0" smtClean="0">
              <a:solidFill>
                <a:schemeClr val="tx2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9463" name="Rectangle 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graphicFrame>
        <p:nvGraphicFramePr>
          <p:cNvPr id="19464" name="Object 1"/>
          <p:cNvGraphicFramePr>
            <a:graphicFrameLocks noChangeAspect="1"/>
          </p:cNvGraphicFramePr>
          <p:nvPr/>
        </p:nvGraphicFramePr>
        <p:xfrm>
          <a:off x="900113" y="692150"/>
          <a:ext cx="6408737" cy="6054725"/>
        </p:xfrm>
        <a:graphic>
          <a:graphicData uri="http://schemas.openxmlformats.org/presentationml/2006/ole">
            <p:oleObj spid="_x0000_s19464" name="AutoCAD Drawing" r:id="rId3" imgW="9048750" imgH="5229225" progId="AutoCAD.Drawing.1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179388" y="217488"/>
            <a:ext cx="8964612" cy="4746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4.1.5 </a:t>
            </a:r>
            <a:r>
              <a:rPr lang="ro-RO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Tipuri constructive de tacheţi</a:t>
            </a:r>
            <a:endParaRPr lang="de-DE" sz="1800" dirty="0" smtClean="0">
              <a:solidFill>
                <a:schemeClr val="tx2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0487" name="Rectangle 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323850" y="836613"/>
            <a:ext cx="860583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449263" algn="r"/>
              </a:tabLst>
            </a:pPr>
            <a:r>
              <a:rPr lang="ro-RO" b="1">
                <a:cs typeface="Times New Roman" pitchFamily="18" charset="0"/>
              </a:rPr>
              <a:t>Denumirea tachetului se realizează în funcţie de forma şi mişcarea tachetului.</a:t>
            </a:r>
            <a:endParaRPr lang="de-DE" b="1">
              <a:cs typeface="Times New Roman" pitchFamily="18" charset="0"/>
            </a:endParaRPr>
          </a:p>
          <a:p>
            <a:pPr algn="just">
              <a:tabLst>
                <a:tab pos="449263" algn="r"/>
              </a:tabLst>
            </a:pPr>
            <a:endParaRPr lang="de-DE" b="1">
              <a:cs typeface="Times New Roman" pitchFamily="18" charset="0"/>
            </a:endParaRPr>
          </a:p>
          <a:p>
            <a:pPr algn="just">
              <a:tabLst>
                <a:tab pos="449263" algn="r"/>
              </a:tabLst>
            </a:pPr>
            <a:r>
              <a:rPr lang="de-DE" b="1">
                <a:cs typeface="Times New Roman" pitchFamily="18" charset="0"/>
              </a:rPr>
              <a:t>T</a:t>
            </a:r>
            <a:r>
              <a:rPr lang="ro-RO" b="1">
                <a:cs typeface="Times New Roman" pitchFamily="18" charset="0"/>
              </a:rPr>
              <a:t>achetul care este articulat cu elementul fix printr-o cuplă de translaţie se numeşte tachet în mişcare de translaţie, </a:t>
            </a:r>
            <a:endParaRPr lang="de-DE" b="1">
              <a:cs typeface="Times New Roman" pitchFamily="18" charset="0"/>
            </a:endParaRPr>
          </a:p>
          <a:p>
            <a:pPr algn="just">
              <a:tabLst>
                <a:tab pos="449263" algn="r"/>
              </a:tabLst>
            </a:pPr>
            <a:endParaRPr lang="de-DE" b="1">
              <a:cs typeface="Times New Roman" pitchFamily="18" charset="0"/>
            </a:endParaRPr>
          </a:p>
          <a:p>
            <a:pPr algn="just">
              <a:tabLst>
                <a:tab pos="449263" algn="r"/>
              </a:tabLst>
            </a:pPr>
            <a:r>
              <a:rPr lang="de-DE" b="1">
                <a:cs typeface="Times New Roman" pitchFamily="18" charset="0"/>
              </a:rPr>
              <a:t>T</a:t>
            </a:r>
            <a:r>
              <a:rPr lang="ro-RO" b="1">
                <a:cs typeface="Times New Roman" pitchFamily="18" charset="0"/>
              </a:rPr>
              <a:t>achetul care este articulat cu elementul fix printr-o cuplă de rotaţie se denumeşte tachet în mişcare de rotaţie sau de oscilanţie.</a:t>
            </a:r>
          </a:p>
        </p:txBody>
      </p:sp>
      <p:graphicFrame>
        <p:nvGraphicFramePr>
          <p:cNvPr id="20489" name="Object 4"/>
          <p:cNvGraphicFramePr>
            <a:graphicFrameLocks noChangeAspect="1"/>
          </p:cNvGraphicFramePr>
          <p:nvPr/>
        </p:nvGraphicFramePr>
        <p:xfrm>
          <a:off x="684213" y="3278188"/>
          <a:ext cx="3167062" cy="3167062"/>
        </p:xfrm>
        <a:graphic>
          <a:graphicData uri="http://schemas.openxmlformats.org/presentationml/2006/ole">
            <p:oleObj spid="_x0000_s20489" name="AutoCAD Drawing" r:id="rId3" imgW="9191625" imgH="4810125" progId="AutoCAD.Drawing.18">
              <p:embed/>
            </p:oleObj>
          </a:graphicData>
        </a:graphic>
      </p:graphicFrame>
      <p:graphicFrame>
        <p:nvGraphicFramePr>
          <p:cNvPr id="20490" name="Object 5"/>
          <p:cNvGraphicFramePr>
            <a:graphicFrameLocks noChangeAspect="1"/>
          </p:cNvGraphicFramePr>
          <p:nvPr/>
        </p:nvGraphicFramePr>
        <p:xfrm>
          <a:off x="5508625" y="3271838"/>
          <a:ext cx="2663825" cy="3170237"/>
        </p:xfrm>
        <a:graphic>
          <a:graphicData uri="http://schemas.openxmlformats.org/presentationml/2006/ole">
            <p:oleObj spid="_x0000_s20490" name="AutoCAD Drawing" r:id="rId4" imgW="9191625" imgH="4810125" progId="AutoCAD.Drawing.1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179388" y="217488"/>
            <a:ext cx="8964612" cy="4746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4.1.5 </a:t>
            </a:r>
            <a:r>
              <a:rPr lang="ro-RO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Tipuri constructive de tacheţi</a:t>
            </a:r>
            <a:endParaRPr lang="de-DE" sz="1800" dirty="0" smtClean="0">
              <a:solidFill>
                <a:schemeClr val="tx2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1511" name="Rectangle 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15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graphicFrame>
        <p:nvGraphicFramePr>
          <p:cNvPr id="21513" name="Object 4"/>
          <p:cNvGraphicFramePr>
            <a:graphicFrameLocks noChangeAspect="1"/>
          </p:cNvGraphicFramePr>
          <p:nvPr/>
        </p:nvGraphicFramePr>
        <p:xfrm>
          <a:off x="250825" y="2060575"/>
          <a:ext cx="8480425" cy="4176713"/>
        </p:xfrm>
        <a:graphic>
          <a:graphicData uri="http://schemas.openxmlformats.org/presentationml/2006/ole">
            <p:oleObj spid="_x0000_s21513" name="AutoCAD Drawing" r:id="rId3" imgW="11125200" imgH="6810375" progId="AutoCAD.Drawing.18">
              <p:embed/>
            </p:oleObj>
          </a:graphicData>
        </a:graphic>
      </p:graphicFrame>
      <p:sp>
        <p:nvSpPr>
          <p:cNvPr id="21514" name="Rechteck 12"/>
          <p:cNvSpPr>
            <a:spLocks noChangeArrowheads="1"/>
          </p:cNvSpPr>
          <p:nvPr/>
        </p:nvSpPr>
        <p:spPr bwMode="auto">
          <a:xfrm>
            <a:off x="755650" y="1341438"/>
            <a:ext cx="4572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449263" algn="r"/>
              </a:tabLst>
            </a:pPr>
            <a:r>
              <a:rPr lang="de-DE" b="1">
                <a:cs typeface="Times New Roman" pitchFamily="18" charset="0"/>
              </a:rPr>
              <a:t>T</a:t>
            </a:r>
            <a:r>
              <a:rPr lang="ro-RO" b="1">
                <a:cs typeface="Times New Roman" pitchFamily="18" charset="0"/>
              </a:rPr>
              <a:t>achetul în mişcare de translaţie </a:t>
            </a:r>
            <a:endParaRPr lang="de-DE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179388" y="217488"/>
            <a:ext cx="8964612" cy="4746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4.1.5 </a:t>
            </a:r>
            <a:r>
              <a:rPr lang="ro-RO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Tipuri constructive de tacheţi</a:t>
            </a:r>
            <a:endParaRPr lang="de-DE" sz="1800" dirty="0" smtClean="0">
              <a:solidFill>
                <a:schemeClr val="tx2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2535" name="Rectangle 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graphicFrame>
        <p:nvGraphicFramePr>
          <p:cNvPr id="22537" name="Object 4"/>
          <p:cNvGraphicFramePr>
            <a:graphicFrameLocks noChangeAspect="1"/>
          </p:cNvGraphicFramePr>
          <p:nvPr/>
        </p:nvGraphicFramePr>
        <p:xfrm>
          <a:off x="250825" y="1912938"/>
          <a:ext cx="8515350" cy="4179887"/>
        </p:xfrm>
        <a:graphic>
          <a:graphicData uri="http://schemas.openxmlformats.org/presentationml/2006/ole">
            <p:oleObj spid="_x0000_s22537" name="AutoCAD Drawing" r:id="rId3" imgW="11125200" imgH="6810375" progId="AutoCAD.Drawing.18">
              <p:embed/>
            </p:oleObj>
          </a:graphicData>
        </a:graphic>
      </p:graphicFrame>
      <p:sp>
        <p:nvSpPr>
          <p:cNvPr id="22538" name="Rechteck 9"/>
          <p:cNvSpPr>
            <a:spLocks noChangeArrowheads="1"/>
          </p:cNvSpPr>
          <p:nvPr/>
        </p:nvSpPr>
        <p:spPr bwMode="auto">
          <a:xfrm>
            <a:off x="755650" y="1341438"/>
            <a:ext cx="4572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449263" algn="r"/>
              </a:tabLst>
            </a:pPr>
            <a:r>
              <a:rPr lang="de-DE" b="1">
                <a:cs typeface="Times New Roman" pitchFamily="18" charset="0"/>
              </a:rPr>
              <a:t>T</a:t>
            </a:r>
            <a:r>
              <a:rPr lang="ro-RO" b="1">
                <a:cs typeface="Times New Roman" pitchFamily="18" charset="0"/>
              </a:rPr>
              <a:t>achetul în mişcare de </a:t>
            </a:r>
            <a:r>
              <a:rPr lang="de-DE" b="1">
                <a:cs typeface="Times New Roman" pitchFamily="18" charset="0"/>
              </a:rPr>
              <a:t>rota</a:t>
            </a:r>
            <a:r>
              <a:rPr lang="ro-RO" b="1">
                <a:cs typeface="Times New Roman" pitchFamily="18" charset="0"/>
              </a:rPr>
              <a:t>ţie</a:t>
            </a:r>
            <a:r>
              <a:rPr lang="de-DE" b="1">
                <a:cs typeface="Times New Roman" pitchFamily="18" charset="0"/>
              </a:rPr>
              <a:t> / oscila</a:t>
            </a:r>
            <a:r>
              <a:rPr lang="ro-RO" b="1">
                <a:cs typeface="Times New Roman" pitchFamily="18" charset="0"/>
              </a:rPr>
              <a:t>ţie </a:t>
            </a:r>
            <a:endParaRPr lang="de-DE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179388" y="217488"/>
            <a:ext cx="8964612" cy="4746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4.1.5 </a:t>
            </a:r>
            <a:r>
              <a:rPr lang="ro-RO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Tipuri constructive de tacheţi</a:t>
            </a:r>
            <a:endParaRPr lang="de-DE" sz="1800" dirty="0" smtClean="0">
              <a:solidFill>
                <a:schemeClr val="tx2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3559" name="Rectangle 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35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graphicFrame>
        <p:nvGraphicFramePr>
          <p:cNvPr id="23562" name="Object 3"/>
          <p:cNvGraphicFramePr>
            <a:graphicFrameLocks noChangeAspect="1"/>
          </p:cNvGraphicFramePr>
          <p:nvPr/>
        </p:nvGraphicFramePr>
        <p:xfrm>
          <a:off x="457200" y="1557338"/>
          <a:ext cx="7931150" cy="5040312"/>
        </p:xfrm>
        <a:graphic>
          <a:graphicData uri="http://schemas.openxmlformats.org/presentationml/2006/ole">
            <p:oleObj spid="_x0000_s23562" name="AutoCAD Drawing" r:id="rId3" imgW="9191625" imgH="4810125" progId="AutoCAD.Drawing.18">
              <p:embed/>
            </p:oleObj>
          </a:graphicData>
        </a:graphic>
      </p:graphicFrame>
      <p:sp>
        <p:nvSpPr>
          <p:cNvPr id="23563" name="Rechteck 11"/>
          <p:cNvSpPr>
            <a:spLocks noChangeArrowheads="1"/>
          </p:cNvSpPr>
          <p:nvPr/>
        </p:nvSpPr>
        <p:spPr bwMode="auto">
          <a:xfrm>
            <a:off x="468313" y="981075"/>
            <a:ext cx="449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o-RO" b="1">
                <a:latin typeface="Gill Sans MT" pitchFamily="34" charset="0"/>
              </a:rPr>
              <a:t>Variante constructive </a:t>
            </a:r>
            <a:r>
              <a:rPr lang="de-DE" b="1">
                <a:latin typeface="Gill Sans MT" pitchFamily="34" charset="0"/>
              </a:rPr>
              <a:t>de</a:t>
            </a:r>
            <a:r>
              <a:rPr lang="ro-RO" b="1">
                <a:latin typeface="Gill Sans MT" pitchFamily="34" charset="0"/>
              </a:rPr>
              <a:t> tacheţi cu role</a:t>
            </a:r>
            <a:endParaRPr lang="de-DE" b="1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179388" y="217488"/>
            <a:ext cx="8964612" cy="4746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1800" cap="none" smtClean="0">
                <a:solidFill>
                  <a:srgbClr val="C065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4.1.6 </a:t>
            </a:r>
            <a:r>
              <a:rPr lang="ro-RO" sz="1800" cap="none" smtClean="0">
                <a:solidFill>
                  <a:srgbClr val="C065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MODALITĂŢI DE ASIGURARE A CONTACTULUI</a:t>
            </a:r>
            <a:endParaRPr lang="de-DE" sz="1800" cap="none" smtClean="0">
              <a:solidFill>
                <a:srgbClr val="C0654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4583" name="Rectangle 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458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792163" y="1557338"/>
            <a:ext cx="5292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latin typeface="Gill Sans MT" pitchFamily="34" charset="0"/>
              </a:rPr>
              <a:t>M</a:t>
            </a:r>
            <a:r>
              <a:rPr lang="ro-RO" b="1">
                <a:latin typeface="Gill Sans MT" pitchFamily="34" charset="0"/>
              </a:rPr>
              <a:t>odalităţi de asigurare a contactului prin forţă</a:t>
            </a:r>
            <a:endParaRPr lang="de-DE" b="1">
              <a:latin typeface="Gill Sans MT" pitchFamily="34" charset="0"/>
            </a:endParaRPr>
          </a:p>
        </p:txBody>
      </p:sp>
      <p:graphicFrame>
        <p:nvGraphicFramePr>
          <p:cNvPr id="24586" name="Object 5"/>
          <p:cNvGraphicFramePr>
            <a:graphicFrameLocks noChangeAspect="1"/>
          </p:cNvGraphicFramePr>
          <p:nvPr/>
        </p:nvGraphicFramePr>
        <p:xfrm>
          <a:off x="323850" y="2060575"/>
          <a:ext cx="4592638" cy="3079750"/>
        </p:xfrm>
        <a:graphic>
          <a:graphicData uri="http://schemas.openxmlformats.org/presentationml/2006/ole">
            <p:oleObj spid="_x0000_s24586" name="AutoCAD Drawing" r:id="rId3" imgW="9191625" imgH="4810125" progId="AutoCAD.Drawing.18">
              <p:embed/>
            </p:oleObj>
          </a:graphicData>
        </a:graphic>
      </p:graphicFrame>
      <p:graphicFrame>
        <p:nvGraphicFramePr>
          <p:cNvPr id="24587" name="Object 6"/>
          <p:cNvGraphicFramePr>
            <a:graphicFrameLocks noChangeAspect="1"/>
          </p:cNvGraphicFramePr>
          <p:nvPr/>
        </p:nvGraphicFramePr>
        <p:xfrm>
          <a:off x="4500563" y="3644900"/>
          <a:ext cx="4368800" cy="3079750"/>
        </p:xfrm>
        <a:graphic>
          <a:graphicData uri="http://schemas.openxmlformats.org/presentationml/2006/ole">
            <p:oleObj spid="_x0000_s24587" name="AutoCAD Drawing" r:id="rId4" imgW="9191625" imgH="4810125" progId="AutoCAD.Drawing.1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179388" y="217488"/>
            <a:ext cx="8964612" cy="4746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4.1.4 </a:t>
            </a:r>
            <a:r>
              <a:rPr lang="ro-RO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Tipuri constructive de tacheţi</a:t>
            </a:r>
            <a:endParaRPr lang="de-DE" sz="1800" dirty="0" smtClean="0">
              <a:solidFill>
                <a:schemeClr val="tx2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5607" name="Rectangle 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graphicFrame>
        <p:nvGraphicFramePr>
          <p:cNvPr id="25609" name="Object 3"/>
          <p:cNvGraphicFramePr>
            <a:graphicFrameLocks noChangeAspect="1"/>
          </p:cNvGraphicFramePr>
          <p:nvPr/>
        </p:nvGraphicFramePr>
        <p:xfrm>
          <a:off x="107950" y="2035175"/>
          <a:ext cx="5400675" cy="2339975"/>
        </p:xfrm>
        <a:graphic>
          <a:graphicData uri="http://schemas.openxmlformats.org/presentationml/2006/ole">
            <p:oleObj spid="_x0000_s25609" r:id="rId3" imgW="9191625" imgH="4810125" progId="AutoCAD.Drawing.15">
              <p:embed/>
            </p:oleObj>
          </a:graphicData>
        </a:graphic>
      </p:graphicFrame>
      <p:graphicFrame>
        <p:nvGraphicFramePr>
          <p:cNvPr id="25610" name="Object 4"/>
          <p:cNvGraphicFramePr>
            <a:graphicFrameLocks noChangeAspect="1"/>
          </p:cNvGraphicFramePr>
          <p:nvPr/>
        </p:nvGraphicFramePr>
        <p:xfrm>
          <a:off x="4787900" y="3560763"/>
          <a:ext cx="4105275" cy="3181350"/>
        </p:xfrm>
        <a:graphic>
          <a:graphicData uri="http://schemas.openxmlformats.org/presentationml/2006/ole">
            <p:oleObj spid="_x0000_s25610" r:id="rId4" imgW="9191625" imgH="4810125" progId="AutoCAD.Drawing.15">
              <p:embed/>
            </p:oleObj>
          </a:graphicData>
        </a:graphic>
      </p:graphicFrame>
      <p:sp>
        <p:nvSpPr>
          <p:cNvPr id="25611" name="Text Box 8"/>
          <p:cNvSpPr txBox="1">
            <a:spLocks noChangeArrowheads="1"/>
          </p:cNvSpPr>
          <p:nvPr/>
        </p:nvSpPr>
        <p:spPr bwMode="auto">
          <a:xfrm>
            <a:off x="792163" y="1557338"/>
            <a:ext cx="5292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latin typeface="Gill Sans MT" pitchFamily="34" charset="0"/>
              </a:rPr>
              <a:t>M</a:t>
            </a:r>
            <a:r>
              <a:rPr lang="ro-RO" b="1">
                <a:latin typeface="Gill Sans MT" pitchFamily="34" charset="0"/>
              </a:rPr>
              <a:t>odalităţi de asigurare a contactului prin for</a:t>
            </a:r>
            <a:r>
              <a:rPr lang="de-DE" b="1">
                <a:latin typeface="Gill Sans MT" pitchFamily="34" charset="0"/>
              </a:rPr>
              <a:t>m</a:t>
            </a:r>
            <a:r>
              <a:rPr lang="ro-RO" b="1">
                <a:latin typeface="Gill Sans MT" pitchFamily="34" charset="0"/>
              </a:rPr>
              <a:t>ă</a:t>
            </a:r>
            <a:endParaRPr lang="de-DE" b="1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2">
                    <a:satMod val="130000"/>
                  </a:schemeClr>
                </a:solidFill>
              </a:rPr>
              <a:t>Cap.4</a:t>
            </a:r>
            <a:br>
              <a:rPr lang="de-DE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de-DE" dirty="0" err="1" smtClean="0">
                <a:solidFill>
                  <a:schemeClr val="tx2">
                    <a:satMod val="130000"/>
                  </a:schemeClr>
                </a:solidFill>
              </a:rPr>
              <a:t>Sinteza</a:t>
            </a:r>
            <a:r>
              <a:rPr lang="de-DE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satMod val="130000"/>
                  </a:schemeClr>
                </a:solidFill>
              </a:rPr>
              <a:t>mecanismelor</a:t>
            </a:r>
            <a:r>
              <a:rPr lang="de-DE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satMod val="130000"/>
                  </a:schemeClr>
                </a:solidFill>
              </a:rPr>
              <a:t>cu</a:t>
            </a:r>
            <a:r>
              <a:rPr lang="de-DE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satMod val="130000"/>
                  </a:schemeClr>
                </a:solidFill>
              </a:rPr>
              <a:t>cam</a:t>
            </a:r>
            <a:r>
              <a:rPr lang="ro-RO" dirty="0" smtClean="0">
                <a:solidFill>
                  <a:schemeClr val="tx2">
                    <a:satMod val="130000"/>
                  </a:schemeClr>
                </a:solidFill>
              </a:rPr>
              <a:t>ă</a:t>
            </a:r>
            <a:endParaRPr lang="de-D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1116013" y="2425700"/>
            <a:ext cx="4679950" cy="3379788"/>
          </a:xfrm>
        </p:spPr>
        <p:txBody>
          <a:bodyPr>
            <a:noAutofit/>
          </a:bodyPr>
          <a:lstStyle/>
          <a:p>
            <a:pPr marL="26988">
              <a:lnSpc>
                <a:spcPct val="150000"/>
              </a:lnSpc>
            </a:pPr>
            <a:r>
              <a:rPr lang="de-DE" sz="1600" b="1" smtClean="0">
                <a:solidFill>
                  <a:srgbClr val="320E04"/>
                </a:solidFill>
                <a:cs typeface="Arial" charset="0"/>
              </a:rPr>
              <a:t>4.1. Generalit</a:t>
            </a:r>
            <a:r>
              <a:rPr lang="de-DE" sz="1600" b="1" smtClean="0">
                <a:solidFill>
                  <a:srgbClr val="320E04"/>
                </a:solidFill>
              </a:rPr>
              <a:t>ăţ</a:t>
            </a:r>
            <a:r>
              <a:rPr lang="de-DE" sz="1600" b="1" smtClean="0">
                <a:solidFill>
                  <a:srgbClr val="320E04"/>
                </a:solidFill>
                <a:cs typeface="Arial" charset="0"/>
              </a:rPr>
              <a:t>i.  No</a:t>
            </a:r>
            <a:r>
              <a:rPr lang="de-DE" sz="1600" b="1" smtClean="0">
                <a:solidFill>
                  <a:srgbClr val="320E04"/>
                </a:solidFill>
              </a:rPr>
              <a:t>ţ</a:t>
            </a:r>
            <a:r>
              <a:rPr lang="de-DE" sz="1600" b="1" smtClean="0">
                <a:solidFill>
                  <a:srgbClr val="320E04"/>
                </a:solidFill>
                <a:cs typeface="Arial" charset="0"/>
              </a:rPr>
              <a:t>iuni constructive.</a:t>
            </a:r>
          </a:p>
          <a:p>
            <a:pPr marL="26988">
              <a:lnSpc>
                <a:spcPct val="150000"/>
              </a:lnSpc>
            </a:pPr>
            <a:r>
              <a:rPr lang="de-DE" sz="1600" b="1" smtClean="0">
                <a:solidFill>
                  <a:srgbClr val="320E04"/>
                </a:solidFill>
                <a:cs typeface="Arial" charset="0"/>
              </a:rPr>
              <a:t>4.2. </a:t>
            </a:r>
            <a:r>
              <a:rPr lang="pt-BR" sz="1600" b="1" smtClean="0">
                <a:solidFill>
                  <a:srgbClr val="320E04"/>
                </a:solidFill>
                <a:cs typeface="Arial" charset="0"/>
              </a:rPr>
              <a:t>Alegerea sau impunerea legii de mişcare </a:t>
            </a:r>
          </a:p>
          <a:p>
            <a:pPr marL="26988">
              <a:lnSpc>
                <a:spcPct val="150000"/>
              </a:lnSpc>
            </a:pPr>
            <a:r>
              <a:rPr lang="pt-BR" sz="1600" b="1" smtClean="0">
                <a:solidFill>
                  <a:srgbClr val="320E04"/>
                </a:solidFill>
                <a:cs typeface="Arial" charset="0"/>
              </a:rPr>
              <a:t>      a tachetului</a:t>
            </a:r>
          </a:p>
          <a:p>
            <a:pPr marL="26988">
              <a:lnSpc>
                <a:spcPct val="150000"/>
              </a:lnSpc>
            </a:pPr>
            <a:r>
              <a:rPr lang="pt-BR" sz="1600" b="1" smtClean="0">
                <a:solidFill>
                  <a:srgbClr val="320E04"/>
                </a:solidFill>
                <a:cs typeface="Arial" charset="0"/>
              </a:rPr>
              <a:t>4.3. Determinarea gabaritului camelor</a:t>
            </a:r>
          </a:p>
          <a:p>
            <a:pPr marL="26988">
              <a:lnSpc>
                <a:spcPct val="150000"/>
              </a:lnSpc>
            </a:pPr>
            <a:r>
              <a:rPr lang="pt-BR" sz="1600" b="1" smtClean="0">
                <a:solidFill>
                  <a:srgbClr val="320E04"/>
                </a:solidFill>
                <a:cs typeface="Arial" charset="0"/>
              </a:rPr>
              <a:t>4.4. Determinarea profilelor camelor</a:t>
            </a:r>
          </a:p>
          <a:p>
            <a:pPr marL="26988">
              <a:lnSpc>
                <a:spcPct val="150000"/>
              </a:lnSpc>
            </a:pPr>
            <a:r>
              <a:rPr lang="de-DE" sz="1600" b="1" smtClean="0">
                <a:solidFill>
                  <a:srgbClr val="320E04"/>
                </a:solidFill>
              </a:rPr>
              <a:t>4.5. Cinetostatica şi calculul de rezistenţă a </a:t>
            </a:r>
          </a:p>
          <a:p>
            <a:pPr marL="26988">
              <a:lnSpc>
                <a:spcPct val="150000"/>
              </a:lnSpc>
            </a:pPr>
            <a:r>
              <a:rPr lang="de-DE" sz="1600" b="1" smtClean="0">
                <a:solidFill>
                  <a:srgbClr val="320E04"/>
                </a:solidFill>
              </a:rPr>
              <a:t>       mecanismului cu camă</a:t>
            </a:r>
            <a:endParaRPr lang="pt-BR" sz="1600" b="1" smtClean="0">
              <a:solidFill>
                <a:srgbClr val="320E04"/>
              </a:solidFill>
              <a:cs typeface="Arial" charset="0"/>
            </a:endParaRPr>
          </a:p>
        </p:txBody>
      </p:sp>
      <p:pic>
        <p:nvPicPr>
          <p:cNvPr id="9220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2775" y="1916113"/>
            <a:ext cx="33432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2">
                    <a:satMod val="130000"/>
                  </a:schemeClr>
                </a:solidFill>
              </a:rPr>
              <a:t>Cap.4</a:t>
            </a:r>
            <a:br>
              <a:rPr lang="de-DE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de-DE" dirty="0" err="1" smtClean="0">
                <a:solidFill>
                  <a:schemeClr val="tx2">
                    <a:satMod val="130000"/>
                  </a:schemeClr>
                </a:solidFill>
              </a:rPr>
              <a:t>Sinteza</a:t>
            </a:r>
            <a:r>
              <a:rPr lang="de-DE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satMod val="130000"/>
                  </a:schemeClr>
                </a:solidFill>
              </a:rPr>
              <a:t>mecanismelor</a:t>
            </a:r>
            <a:r>
              <a:rPr lang="de-DE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satMod val="130000"/>
                  </a:schemeClr>
                </a:solidFill>
              </a:rPr>
              <a:t>cu</a:t>
            </a:r>
            <a:r>
              <a:rPr lang="de-DE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satMod val="130000"/>
                  </a:schemeClr>
                </a:solidFill>
              </a:rPr>
              <a:t>cam</a:t>
            </a:r>
            <a:r>
              <a:rPr lang="ro-RO" dirty="0" smtClean="0">
                <a:solidFill>
                  <a:schemeClr val="tx2">
                    <a:satMod val="130000"/>
                  </a:schemeClr>
                </a:solidFill>
              </a:rPr>
              <a:t>ă</a:t>
            </a:r>
            <a:endParaRPr lang="de-D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1116013" y="2425700"/>
            <a:ext cx="4679950" cy="3379788"/>
          </a:xfrm>
        </p:spPr>
        <p:txBody>
          <a:bodyPr>
            <a:noAutofit/>
          </a:bodyPr>
          <a:lstStyle/>
          <a:p>
            <a:pPr marL="26988">
              <a:lnSpc>
                <a:spcPct val="150000"/>
              </a:lnSpc>
            </a:pPr>
            <a:r>
              <a:rPr lang="de-DE" sz="1600" b="1" smtClean="0">
                <a:solidFill>
                  <a:srgbClr val="320E04"/>
                </a:solidFill>
                <a:cs typeface="Arial" charset="0"/>
              </a:rPr>
              <a:t>4.1. Generalit</a:t>
            </a:r>
            <a:r>
              <a:rPr lang="de-DE" sz="1600" b="1" smtClean="0">
                <a:solidFill>
                  <a:srgbClr val="320E04"/>
                </a:solidFill>
              </a:rPr>
              <a:t>ăţ</a:t>
            </a:r>
            <a:r>
              <a:rPr lang="de-DE" sz="1600" b="1" smtClean="0">
                <a:solidFill>
                  <a:srgbClr val="320E04"/>
                </a:solidFill>
                <a:cs typeface="Arial" charset="0"/>
              </a:rPr>
              <a:t>i.  No</a:t>
            </a:r>
            <a:r>
              <a:rPr lang="de-DE" sz="1600" b="1" smtClean="0">
                <a:solidFill>
                  <a:srgbClr val="320E04"/>
                </a:solidFill>
              </a:rPr>
              <a:t>ţ</a:t>
            </a:r>
            <a:r>
              <a:rPr lang="de-DE" sz="1600" b="1" smtClean="0">
                <a:solidFill>
                  <a:srgbClr val="320E04"/>
                </a:solidFill>
                <a:cs typeface="Arial" charset="0"/>
              </a:rPr>
              <a:t>iuni constructive.</a:t>
            </a:r>
          </a:p>
          <a:p>
            <a:pPr marL="26988">
              <a:lnSpc>
                <a:spcPct val="150000"/>
              </a:lnSpc>
            </a:pPr>
            <a:r>
              <a:rPr lang="de-DE" sz="1600" b="1" smtClean="0">
                <a:solidFill>
                  <a:srgbClr val="320E04"/>
                </a:solidFill>
                <a:cs typeface="Arial" charset="0"/>
              </a:rPr>
              <a:t>4.2. </a:t>
            </a:r>
            <a:r>
              <a:rPr lang="pt-BR" sz="1600" b="1" smtClean="0">
                <a:solidFill>
                  <a:srgbClr val="320E04"/>
                </a:solidFill>
                <a:cs typeface="Arial" charset="0"/>
              </a:rPr>
              <a:t>Alegerea sau impunerea legii de mişcare </a:t>
            </a:r>
          </a:p>
          <a:p>
            <a:pPr marL="26988">
              <a:lnSpc>
                <a:spcPct val="150000"/>
              </a:lnSpc>
            </a:pPr>
            <a:r>
              <a:rPr lang="pt-BR" sz="1600" b="1" smtClean="0">
                <a:solidFill>
                  <a:srgbClr val="320E04"/>
                </a:solidFill>
                <a:cs typeface="Arial" charset="0"/>
              </a:rPr>
              <a:t>      a tachetului</a:t>
            </a:r>
          </a:p>
          <a:p>
            <a:pPr marL="26988">
              <a:lnSpc>
                <a:spcPct val="150000"/>
              </a:lnSpc>
            </a:pPr>
            <a:r>
              <a:rPr lang="pt-BR" sz="1600" b="1" smtClean="0">
                <a:solidFill>
                  <a:srgbClr val="320E04"/>
                </a:solidFill>
                <a:cs typeface="Arial" charset="0"/>
              </a:rPr>
              <a:t>4.3. Determinarea gabaritului camelor</a:t>
            </a:r>
          </a:p>
          <a:p>
            <a:pPr marL="26988">
              <a:lnSpc>
                <a:spcPct val="150000"/>
              </a:lnSpc>
            </a:pPr>
            <a:r>
              <a:rPr lang="pt-BR" sz="1600" b="1" smtClean="0">
                <a:solidFill>
                  <a:srgbClr val="320E04"/>
                </a:solidFill>
                <a:cs typeface="Arial" charset="0"/>
              </a:rPr>
              <a:t>4.4. Determinarea profilelor camelor</a:t>
            </a:r>
          </a:p>
          <a:p>
            <a:pPr marL="26988">
              <a:lnSpc>
                <a:spcPct val="150000"/>
              </a:lnSpc>
            </a:pPr>
            <a:r>
              <a:rPr lang="de-DE" sz="1600" b="1" smtClean="0">
                <a:solidFill>
                  <a:srgbClr val="320E04"/>
                </a:solidFill>
              </a:rPr>
              <a:t>4.5. Cinetostatica şi calculul de rezistenţă a </a:t>
            </a:r>
          </a:p>
          <a:p>
            <a:pPr marL="26988">
              <a:lnSpc>
                <a:spcPct val="150000"/>
              </a:lnSpc>
            </a:pPr>
            <a:r>
              <a:rPr lang="de-DE" sz="1600" b="1" smtClean="0">
                <a:solidFill>
                  <a:srgbClr val="320E04"/>
                </a:solidFill>
              </a:rPr>
              <a:t>       mecanismului cu camă</a:t>
            </a:r>
            <a:endParaRPr lang="pt-BR" sz="1600" b="1" smtClean="0">
              <a:solidFill>
                <a:srgbClr val="320E04"/>
              </a:solidFill>
              <a:cs typeface="Arial" charset="0"/>
            </a:endParaRPr>
          </a:p>
        </p:txBody>
      </p:sp>
      <p:pic>
        <p:nvPicPr>
          <p:cNvPr id="1024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2273300"/>
            <a:ext cx="30241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2">
                    <a:satMod val="130000"/>
                  </a:schemeClr>
                </a:solidFill>
              </a:rPr>
              <a:t>Cap.4</a:t>
            </a:r>
            <a:br>
              <a:rPr lang="de-DE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de-DE" dirty="0" err="1" smtClean="0">
                <a:solidFill>
                  <a:schemeClr val="tx2">
                    <a:satMod val="130000"/>
                  </a:schemeClr>
                </a:solidFill>
              </a:rPr>
              <a:t>Sinteza</a:t>
            </a:r>
            <a:r>
              <a:rPr lang="de-DE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satMod val="130000"/>
                  </a:schemeClr>
                </a:solidFill>
              </a:rPr>
              <a:t>mecanismelor</a:t>
            </a:r>
            <a:r>
              <a:rPr lang="de-DE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satMod val="130000"/>
                  </a:schemeClr>
                </a:solidFill>
              </a:rPr>
              <a:t>cu</a:t>
            </a:r>
            <a:r>
              <a:rPr lang="de-DE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satMod val="130000"/>
                  </a:schemeClr>
                </a:solidFill>
              </a:rPr>
              <a:t>cam</a:t>
            </a:r>
            <a:r>
              <a:rPr lang="ro-RO" dirty="0" smtClean="0">
                <a:solidFill>
                  <a:schemeClr val="tx2">
                    <a:satMod val="130000"/>
                  </a:schemeClr>
                </a:solidFill>
              </a:rPr>
              <a:t>ă</a:t>
            </a:r>
            <a:endParaRPr lang="de-D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1431925" y="2425700"/>
            <a:ext cx="7407275" cy="3524250"/>
          </a:xfrm>
        </p:spPr>
        <p:txBody>
          <a:bodyPr>
            <a:noAutofit/>
          </a:bodyPr>
          <a:lstStyle/>
          <a:p>
            <a:pPr marL="26988">
              <a:lnSpc>
                <a:spcPct val="150000"/>
              </a:lnSpc>
            </a:pPr>
            <a:r>
              <a:rPr lang="de-DE" sz="1800" b="1" smtClean="0">
                <a:solidFill>
                  <a:srgbClr val="320E04"/>
                </a:solidFill>
                <a:cs typeface="Arial" charset="0"/>
              </a:rPr>
              <a:t>4. 1 Generalitati</a:t>
            </a:r>
          </a:p>
          <a:p>
            <a:pPr marL="26988" algn="just">
              <a:lnSpc>
                <a:spcPct val="150000"/>
              </a:lnSpc>
            </a:pPr>
            <a:r>
              <a:rPr lang="de-DE" sz="1800" b="1" smtClean="0">
                <a:solidFill>
                  <a:srgbClr val="320E04"/>
                </a:solidFill>
                <a:cs typeface="Arial" charset="0"/>
              </a:rPr>
              <a:t>4.1. 1.  </a:t>
            </a:r>
            <a:r>
              <a:rPr lang="ro-RO" sz="1800" b="1" smtClean="0">
                <a:solidFill>
                  <a:srgbClr val="320E04"/>
                </a:solidFill>
              </a:rPr>
              <a:t>Rolul cinematic al elementelor mecanismelor cu camă</a:t>
            </a:r>
            <a:endParaRPr lang="de-DE" sz="1800" b="1" smtClean="0">
              <a:solidFill>
                <a:srgbClr val="320E04"/>
              </a:solidFill>
              <a:cs typeface="Times New Roman" pitchFamily="18" charset="0"/>
            </a:endParaRPr>
          </a:p>
          <a:p>
            <a:pPr marL="26988" algn="just">
              <a:lnSpc>
                <a:spcPct val="150000"/>
              </a:lnSpc>
            </a:pPr>
            <a:r>
              <a:rPr lang="de-DE" sz="1800" b="1" smtClean="0">
                <a:solidFill>
                  <a:srgbClr val="320E04"/>
                </a:solidFill>
                <a:cs typeface="Arial" charset="0"/>
              </a:rPr>
              <a:t>4.1.2.  </a:t>
            </a:r>
            <a:r>
              <a:rPr lang="ro-RO" sz="1800" b="1" smtClean="0">
                <a:solidFill>
                  <a:srgbClr val="320E04"/>
                </a:solidFill>
              </a:rPr>
              <a:t>Tipul cuplelor cinematice ale mecanismelor cu came</a:t>
            </a:r>
            <a:endParaRPr lang="de-DE" sz="1800" b="1" smtClean="0">
              <a:solidFill>
                <a:srgbClr val="320E04"/>
              </a:solidFill>
              <a:cs typeface="Times New Roman" pitchFamily="18" charset="0"/>
            </a:endParaRPr>
          </a:p>
          <a:p>
            <a:pPr marL="26988" algn="just">
              <a:lnSpc>
                <a:spcPct val="150000"/>
              </a:lnSpc>
            </a:pPr>
            <a:r>
              <a:rPr lang="de-DE" sz="1800" b="1" smtClean="0">
                <a:solidFill>
                  <a:srgbClr val="320E04"/>
                </a:solidFill>
                <a:cs typeface="Arial" charset="0"/>
              </a:rPr>
              <a:t>4.1.3.  </a:t>
            </a:r>
            <a:r>
              <a:rPr lang="ro-RO" sz="1800" b="1" smtClean="0">
                <a:solidFill>
                  <a:srgbClr val="320E04"/>
                </a:solidFill>
              </a:rPr>
              <a:t>Poziţia axelor de rotaţie şi de translaţie</a:t>
            </a:r>
            <a:endParaRPr lang="de-DE" sz="1800" b="1" smtClean="0">
              <a:solidFill>
                <a:srgbClr val="320E04"/>
              </a:solidFill>
              <a:cs typeface="Times New Roman" pitchFamily="18" charset="0"/>
            </a:endParaRPr>
          </a:p>
          <a:p>
            <a:pPr marL="26988" algn="just">
              <a:lnSpc>
                <a:spcPct val="150000"/>
              </a:lnSpc>
            </a:pPr>
            <a:r>
              <a:rPr lang="de-DE" sz="1800" b="1" smtClean="0">
                <a:solidFill>
                  <a:srgbClr val="320E04"/>
                </a:solidFill>
                <a:cs typeface="Arial" charset="0"/>
              </a:rPr>
              <a:t>4.1.4.  </a:t>
            </a:r>
            <a:r>
              <a:rPr lang="ro-RO" sz="1800" b="1" smtClean="0">
                <a:solidFill>
                  <a:srgbClr val="320E04"/>
                </a:solidFill>
              </a:rPr>
              <a:t>Tipuri constructive de came plane şi spaţiale</a:t>
            </a:r>
            <a:endParaRPr lang="de-DE" sz="1800" b="1" smtClean="0">
              <a:solidFill>
                <a:srgbClr val="320E04"/>
              </a:solidFill>
              <a:cs typeface="Times New Roman" pitchFamily="18" charset="0"/>
            </a:endParaRPr>
          </a:p>
          <a:p>
            <a:pPr marL="26988" algn="just">
              <a:lnSpc>
                <a:spcPct val="150000"/>
              </a:lnSpc>
            </a:pPr>
            <a:r>
              <a:rPr lang="de-DE" sz="1800" b="1" smtClean="0">
                <a:solidFill>
                  <a:srgbClr val="320E04"/>
                </a:solidFill>
                <a:cs typeface="Arial" charset="0"/>
              </a:rPr>
              <a:t>4.1.5.  </a:t>
            </a:r>
            <a:r>
              <a:rPr lang="ro-RO" sz="1800" b="1" smtClean="0">
                <a:solidFill>
                  <a:srgbClr val="320E04"/>
                </a:solidFill>
              </a:rPr>
              <a:t>Tipuri constructive de tacheţi</a:t>
            </a:r>
            <a:endParaRPr lang="de-DE" sz="1800" b="1" smtClean="0">
              <a:solidFill>
                <a:srgbClr val="320E04"/>
              </a:solidFill>
              <a:cs typeface="Times New Roman" pitchFamily="18" charset="0"/>
            </a:endParaRPr>
          </a:p>
          <a:p>
            <a:pPr marL="26988" algn="just">
              <a:lnSpc>
                <a:spcPct val="150000"/>
              </a:lnSpc>
            </a:pPr>
            <a:r>
              <a:rPr lang="de-DE" sz="1800" b="1" smtClean="0">
                <a:solidFill>
                  <a:srgbClr val="320E04"/>
                </a:solidFill>
                <a:cs typeface="Arial" charset="0"/>
              </a:rPr>
              <a:t>4.1.6.  </a:t>
            </a:r>
            <a:r>
              <a:rPr lang="ro-RO" sz="1800" b="1" smtClean="0">
                <a:solidFill>
                  <a:srgbClr val="320E04"/>
                </a:solidFill>
              </a:rPr>
              <a:t>Modalităţi de asigurare a contactului</a:t>
            </a:r>
            <a:endParaRPr lang="de-DE" sz="1800" smtClean="0">
              <a:solidFill>
                <a:srgbClr val="320E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28588" y="1412875"/>
            <a:ext cx="264318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latin typeface="Gill Sans MT" pitchFamily="34" charset="0"/>
                <a:cs typeface="Times New Roman" pitchFamily="18" charset="0"/>
              </a:rPr>
              <a:t>Mecanismul cu </a:t>
            </a:r>
            <a:r>
              <a:rPr lang="ro-RO" b="1">
                <a:latin typeface="Gill Sans MT" pitchFamily="34" charset="0"/>
                <a:cs typeface="Times New Roman" pitchFamily="18" charset="0"/>
              </a:rPr>
              <a:t>camă</a:t>
            </a:r>
            <a:r>
              <a:rPr lang="de-DE" b="1">
                <a:latin typeface="Gill Sans MT" pitchFamily="34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de-DE" b="1">
                <a:latin typeface="Gill Sans MT" pitchFamily="34" charset="0"/>
              </a:rPr>
              <a:t>- Element de tip c</a:t>
            </a:r>
            <a:r>
              <a:rPr lang="ro-RO" b="1">
                <a:latin typeface="Gill Sans MT" pitchFamily="34" charset="0"/>
              </a:rPr>
              <a:t>amă</a:t>
            </a:r>
            <a:endParaRPr lang="de-DE" b="1"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r>
              <a:rPr lang="de-DE" b="1">
                <a:latin typeface="Gill Sans MT" pitchFamily="34" charset="0"/>
                <a:cs typeface="Times New Roman" pitchFamily="18" charset="0"/>
              </a:rPr>
              <a:t>- Element de tip tachet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de-DE" b="1">
                <a:latin typeface="Gill Sans MT" pitchFamily="34" charset="0"/>
                <a:cs typeface="Times New Roman" pitchFamily="18" charset="0"/>
              </a:rPr>
              <a:t> Element fix/</a:t>
            </a:r>
          </a:p>
          <a:p>
            <a:pPr>
              <a:spcBef>
                <a:spcPct val="50000"/>
              </a:spcBef>
            </a:pPr>
            <a:r>
              <a:rPr lang="de-DE" b="1">
                <a:latin typeface="Gill Sans MT" pitchFamily="34" charset="0"/>
                <a:cs typeface="Times New Roman" pitchFamily="18" charset="0"/>
              </a:rPr>
              <a:t>  /brat porttachet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609600" y="5302250"/>
            <a:ext cx="3276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latin typeface="Gill Sans MT" pitchFamily="34" charset="0"/>
                <a:cs typeface="Times New Roman" pitchFamily="18" charset="0"/>
              </a:rPr>
              <a:t>Rola (element cu </a:t>
            </a:r>
            <a:r>
              <a:rPr lang="ro-RO" b="1">
                <a:latin typeface="Gill Sans MT" pitchFamily="34" charset="0"/>
                <a:cs typeface="Times New Roman" pitchFamily="18" charset="0"/>
              </a:rPr>
              <a:t>mişcare independentă</a:t>
            </a:r>
            <a:r>
              <a:rPr lang="de-DE" b="1">
                <a:latin typeface="Gill Sans MT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3635375" y="5300663"/>
            <a:ext cx="2016125" cy="733425"/>
          </a:xfrm>
          <a:prstGeom prst="rightArrow">
            <a:avLst>
              <a:gd name="adj1" fmla="val 50000"/>
              <a:gd name="adj2" fmla="val 150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54000" rIns="540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486400" y="5302250"/>
            <a:ext cx="3276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>
                <a:latin typeface="Gill Sans MT" pitchFamily="34" charset="0"/>
                <a:cs typeface="Times New Roman" pitchFamily="18" charset="0"/>
              </a:rPr>
              <a:t>Reduce frecarea dintre tachet </a:t>
            </a:r>
            <a:r>
              <a:rPr lang="ro-RO" b="1">
                <a:latin typeface="Gill Sans MT" pitchFamily="34" charset="0"/>
                <a:cs typeface="Times New Roman" pitchFamily="18" charset="0"/>
              </a:rPr>
              <a:t>şi</a:t>
            </a:r>
            <a:r>
              <a:rPr lang="de-DE" b="1">
                <a:latin typeface="Gill Sans MT" pitchFamily="34" charset="0"/>
                <a:cs typeface="Times New Roman" pitchFamily="18" charset="0"/>
              </a:rPr>
              <a:t> </a:t>
            </a:r>
            <a:r>
              <a:rPr lang="ro-RO" b="1">
                <a:latin typeface="Gill Sans MT" pitchFamily="34" charset="0"/>
                <a:cs typeface="Times New Roman" pitchFamily="18" charset="0"/>
              </a:rPr>
              <a:t>rolă</a:t>
            </a:r>
            <a:endParaRPr lang="de-DE" b="1">
              <a:latin typeface="Gill Sans MT" pitchFamily="34" charset="0"/>
              <a:cs typeface="Times New Roman" pitchFamily="18" charset="0"/>
            </a:endParaRPr>
          </a:p>
        </p:txBody>
      </p:sp>
      <p:graphicFrame>
        <p:nvGraphicFramePr>
          <p:cNvPr id="12294" name="Object 13"/>
          <p:cNvGraphicFramePr>
            <a:graphicFrameLocks noChangeAspect="1"/>
          </p:cNvGraphicFramePr>
          <p:nvPr/>
        </p:nvGraphicFramePr>
        <p:xfrm>
          <a:off x="2843213" y="981075"/>
          <a:ext cx="6103937" cy="3959225"/>
        </p:xfrm>
        <a:graphic>
          <a:graphicData uri="http://schemas.openxmlformats.org/presentationml/2006/ole">
            <p:oleObj spid="_x0000_s12294" name="AutoCAD Drawing" r:id="rId3" imgW="8896350" imgH="4895850" progId="AutoCAD.Drawing.18">
              <p:embed/>
            </p:oleObj>
          </a:graphicData>
        </a:graphic>
      </p:graphicFrame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9388" y="217488"/>
            <a:ext cx="8964612" cy="4746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de-DE" sz="1800" cap="none" smtClean="0">
                <a:solidFill>
                  <a:srgbClr val="C065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4.1.1 </a:t>
            </a:r>
            <a:r>
              <a:rPr lang="ro-RO" sz="1800" cap="none" smtClean="0">
                <a:solidFill>
                  <a:srgbClr val="C0654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ROLUL CINEMATIC AL ELEMENTELOR MECANISMELOR CU CAMĂ</a:t>
            </a:r>
            <a:endParaRPr lang="de-DE" sz="1800" cap="none" smtClean="0">
              <a:solidFill>
                <a:srgbClr val="C0654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12296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6863" y="3475038"/>
            <a:ext cx="2305050" cy="171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nimBg="1" autoUpdateAnimBg="0"/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179388" y="217488"/>
            <a:ext cx="8964612" cy="4746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4.1.2  </a:t>
            </a:r>
            <a:r>
              <a:rPr lang="ro-RO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Tipul cuplelor cinematice ale mecanismelor cu came</a:t>
            </a:r>
            <a:endParaRPr lang="de-DE" sz="1800" dirty="0" smtClean="0">
              <a:solidFill>
                <a:schemeClr val="tx2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779838" y="1835150"/>
          <a:ext cx="4895850" cy="3106738"/>
        </p:xfrm>
        <a:graphic>
          <a:graphicData uri="http://schemas.openxmlformats.org/presentationml/2006/ole">
            <p:oleObj spid="_x0000_s13315" name="AutoCAD Drawing" r:id="rId3" imgW="8934450" imgH="5029200" progId="AutoCAD.Drawing.18">
              <p:embed/>
            </p:oleObj>
          </a:graphicData>
        </a:graphic>
      </p:graphicFrame>
      <p:sp>
        <p:nvSpPr>
          <p:cNvPr id="14" name="Rechteck 13"/>
          <p:cNvSpPr/>
          <p:nvPr/>
        </p:nvSpPr>
        <p:spPr>
          <a:xfrm>
            <a:off x="395288" y="911225"/>
            <a:ext cx="820896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o-RO" b="1">
                <a:latin typeface="Gill Sans MT" pitchFamily="34" charset="0"/>
                <a:cs typeface="Times New Roman" pitchFamily="18" charset="0"/>
              </a:rPr>
              <a:t>Prin contactul dintre profilul camei p</a:t>
            </a:r>
            <a:r>
              <a:rPr lang="ro-RO" sz="1000" b="1">
                <a:latin typeface="Gill Sans MT" pitchFamily="34" charset="0"/>
                <a:cs typeface="Times New Roman" pitchFamily="18" charset="0"/>
              </a:rPr>
              <a:t>C</a:t>
            </a:r>
            <a:r>
              <a:rPr lang="ro-RO" b="1">
                <a:latin typeface="Gill Sans MT" pitchFamily="34" charset="0"/>
                <a:cs typeface="Times New Roman" pitchFamily="18" charset="0"/>
              </a:rPr>
              <a:t> şi profilul tachetului p</a:t>
            </a:r>
            <a:r>
              <a:rPr lang="ro-RO" sz="1100" b="1">
                <a:latin typeface="Gill Sans MT" pitchFamily="34" charset="0"/>
                <a:cs typeface="Times New Roman" pitchFamily="18" charset="0"/>
              </a:rPr>
              <a:t>T</a:t>
            </a:r>
            <a:r>
              <a:rPr lang="ro-RO" b="1">
                <a:latin typeface="Gill Sans MT" pitchFamily="34" charset="0"/>
                <a:cs typeface="Times New Roman" pitchFamily="18" charset="0"/>
              </a:rPr>
              <a:t> ia naştere o cuplă plană superioară</a:t>
            </a:r>
            <a:endParaRPr lang="de-DE" b="1"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15" name="AutoShape 18"/>
          <p:cNvSpPr>
            <a:spLocks noChangeArrowheads="1"/>
          </p:cNvSpPr>
          <p:nvPr/>
        </p:nvSpPr>
        <p:spPr bwMode="auto">
          <a:xfrm>
            <a:off x="990600" y="3622675"/>
            <a:ext cx="109538" cy="550863"/>
          </a:xfrm>
          <a:prstGeom prst="downArrowCallout">
            <a:avLst>
              <a:gd name="adj1" fmla="val 75000"/>
              <a:gd name="adj2" fmla="val 75000"/>
              <a:gd name="adj3" fmla="val 16667"/>
              <a:gd name="adj4" fmla="val 66667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54000" rIns="540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457200" y="2174875"/>
            <a:ext cx="109538" cy="550863"/>
          </a:xfrm>
          <a:prstGeom prst="downArrowCallout">
            <a:avLst>
              <a:gd name="adj1" fmla="val 66071"/>
              <a:gd name="adj2" fmla="val 66071"/>
              <a:gd name="adj3" fmla="val 16667"/>
              <a:gd name="adj4" fmla="val 66667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FF5050"/>
            </a:solidFill>
            <a:miter lim="800000"/>
            <a:headEnd/>
            <a:tailEnd/>
          </a:ln>
        </p:spPr>
        <p:txBody>
          <a:bodyPr wrap="none" lIns="54000" rIns="5400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457200" y="1916113"/>
            <a:ext cx="2895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>
                <a:latin typeface="Gill Sans MT" pitchFamily="34" charset="0"/>
              </a:rPr>
              <a:t>Geometria profilului tachetului p</a:t>
            </a:r>
            <a:r>
              <a:rPr lang="de-DE" b="1" baseline="-30000">
                <a:latin typeface="Gill Sans MT" pitchFamily="34" charset="0"/>
              </a:rPr>
              <a:t>T</a:t>
            </a:r>
            <a:endParaRPr lang="de-DE" b="1">
              <a:latin typeface="Gill Sans MT" pitchFamily="34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395288" y="2982913"/>
            <a:ext cx="297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latin typeface="Gill Sans MT" pitchFamily="34" charset="0"/>
              </a:rPr>
              <a:t>F</a:t>
            </a:r>
            <a:r>
              <a:rPr lang="ro-RO" b="1">
                <a:latin typeface="Gill Sans MT" pitchFamily="34" charset="0"/>
              </a:rPr>
              <a:t>ormă cilindrică sau plană</a:t>
            </a:r>
            <a:endParaRPr lang="de-DE" b="1">
              <a:latin typeface="Gill Sans MT" pitchFamily="34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09600" y="3592513"/>
            <a:ext cx="2590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>
                <a:latin typeface="Gill Sans MT" pitchFamily="34" charset="0"/>
              </a:rPr>
              <a:t>Profilul camei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84213" y="4295775"/>
            <a:ext cx="2555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b="1">
                <a:latin typeface="Gill Sans MT" pitchFamily="34" charset="0"/>
              </a:rPr>
              <a:t>P</a:t>
            </a:r>
            <a:r>
              <a:rPr lang="ro-RO" b="1">
                <a:latin typeface="Gill Sans MT" pitchFamily="34" charset="0"/>
              </a:rPr>
              <a:t>rofil determinat de legea de mişcare</a:t>
            </a:r>
            <a:endParaRPr lang="de-DE" b="1">
              <a:latin typeface="Gill Sans MT" pitchFamily="34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152400" y="5486400"/>
            <a:ext cx="88122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r>
              <a:rPr lang="ro-RO" b="1">
                <a:latin typeface="Gill Sans MT" pitchFamily="34" charset="0"/>
              </a:rPr>
              <a:t>Elementul conducător şi condus poate să realizeze o mişcare de rotaţie sau de translaţie faţă de elementul fix sau faţă de braţul porttachet, ceea ce înseamnă că sunt articulate prin cuple de rotaţie sau translaţie faţă de acestea.</a:t>
            </a:r>
            <a:endParaRPr lang="de-DE" b="1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179388" y="217488"/>
            <a:ext cx="8964612" cy="4746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4.1.2  </a:t>
            </a:r>
            <a:r>
              <a:rPr lang="ro-RO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Tipul cuplelor cinematice ale mecanismelor cu came</a:t>
            </a:r>
            <a:endParaRPr lang="de-DE" sz="1800" dirty="0" smtClean="0">
              <a:solidFill>
                <a:schemeClr val="tx2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14340" name="Rechteck 21"/>
          <p:cNvSpPr>
            <a:spLocks noChangeArrowheads="1"/>
          </p:cNvSpPr>
          <p:nvPr/>
        </p:nvSpPr>
        <p:spPr bwMode="auto">
          <a:xfrm>
            <a:off x="539750" y="836613"/>
            <a:ext cx="4348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o-RO" b="1">
                <a:latin typeface="Gill Sans MT" pitchFamily="34" charset="0"/>
                <a:cs typeface="Times New Roman" pitchFamily="18" charset="0"/>
              </a:rPr>
              <a:t>Sistematizarea mecanismelor cu camă</a:t>
            </a:r>
            <a:endParaRPr lang="de-DE" b="1"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graphicFrame>
        <p:nvGraphicFramePr>
          <p:cNvPr id="14342" name="Object 3"/>
          <p:cNvGraphicFramePr>
            <a:graphicFrameLocks noChangeAspect="1"/>
          </p:cNvGraphicFramePr>
          <p:nvPr/>
        </p:nvGraphicFramePr>
        <p:xfrm>
          <a:off x="611188" y="1268413"/>
          <a:ext cx="7921625" cy="5370512"/>
        </p:xfrm>
        <a:graphic>
          <a:graphicData uri="http://schemas.openxmlformats.org/presentationml/2006/ole">
            <p:oleObj spid="_x0000_s14342" name="AutoCAD Drawing" r:id="rId3" imgW="8934450" imgH="5029200" progId="AutoCAD.Drawing.1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179388" y="217488"/>
            <a:ext cx="8964612" cy="4746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4.1.3 </a:t>
            </a:r>
            <a:r>
              <a:rPr lang="ro-RO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Poziţia axelor de rotaţie şi de translaţie</a:t>
            </a:r>
            <a:endParaRPr lang="de-DE" sz="1800" dirty="0" smtClean="0">
              <a:solidFill>
                <a:schemeClr val="tx2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graphicFrame>
        <p:nvGraphicFramePr>
          <p:cNvPr id="15366" name="Object 3"/>
          <p:cNvGraphicFramePr>
            <a:graphicFrameLocks noChangeAspect="1"/>
          </p:cNvGraphicFramePr>
          <p:nvPr/>
        </p:nvGraphicFramePr>
        <p:xfrm>
          <a:off x="1042988" y="2560638"/>
          <a:ext cx="6913562" cy="3821112"/>
        </p:xfrm>
        <a:graphic>
          <a:graphicData uri="http://schemas.openxmlformats.org/presentationml/2006/ole">
            <p:oleObj spid="_x0000_s15366" name="AutoCAD Drawing" r:id="rId3" imgW="8934450" imgH="5029200" progId="AutoCAD.Drawing.18">
              <p:embed/>
            </p:oleObj>
          </a:graphicData>
        </a:graphic>
      </p:graphicFrame>
      <p:sp>
        <p:nvSpPr>
          <p:cNvPr id="15367" name="Rechteck 8"/>
          <p:cNvSpPr>
            <a:spLocks noChangeArrowheads="1"/>
          </p:cNvSpPr>
          <p:nvPr/>
        </p:nvSpPr>
        <p:spPr bwMode="auto">
          <a:xfrm>
            <a:off x="395288" y="908050"/>
            <a:ext cx="76327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 b="1">
                <a:latin typeface="Gill Sans MT" pitchFamily="34" charset="0"/>
                <a:cs typeface="Times New Roman" pitchFamily="18" charset="0"/>
              </a:rPr>
              <a:t>Axele de rotaţie ale camei şi tachetului faţă de elementul fix sau faţă de braţul porttachet pot fi</a:t>
            </a:r>
            <a:r>
              <a:rPr lang="de-DE" b="1">
                <a:latin typeface="Gill Sans MT" pitchFamily="34" charset="0"/>
                <a:cs typeface="Times New Roman" pitchFamily="18" charset="0"/>
              </a:rPr>
              <a:t>:</a:t>
            </a:r>
          </a:p>
          <a:p>
            <a:r>
              <a:rPr lang="de-DE" b="1">
                <a:latin typeface="Gill Sans MT" pitchFamily="34" charset="0"/>
                <a:cs typeface="Times New Roman" pitchFamily="18" charset="0"/>
              </a:rPr>
              <a:t>			- </a:t>
            </a:r>
            <a:r>
              <a:rPr lang="ro-RO" b="1">
                <a:latin typeface="Gill Sans MT" pitchFamily="34" charset="0"/>
                <a:cs typeface="Times New Roman" pitchFamily="18" charset="0"/>
              </a:rPr>
              <a:t>paralele, </a:t>
            </a:r>
            <a:endParaRPr lang="de-DE" b="1">
              <a:latin typeface="Gill Sans MT" pitchFamily="34" charset="0"/>
              <a:cs typeface="Times New Roman" pitchFamily="18" charset="0"/>
            </a:endParaRPr>
          </a:p>
          <a:p>
            <a:r>
              <a:rPr lang="de-DE" b="1">
                <a:latin typeface="Gill Sans MT" pitchFamily="34" charset="0"/>
                <a:cs typeface="Times New Roman" pitchFamily="18" charset="0"/>
              </a:rPr>
              <a:t>			- </a:t>
            </a:r>
            <a:r>
              <a:rPr lang="ro-RO" b="1">
                <a:latin typeface="Gill Sans MT" pitchFamily="34" charset="0"/>
                <a:cs typeface="Times New Roman" pitchFamily="18" charset="0"/>
              </a:rPr>
              <a:t>concurente </a:t>
            </a:r>
            <a:endParaRPr lang="de-DE" b="1">
              <a:latin typeface="Gill Sans MT" pitchFamily="34" charset="0"/>
              <a:cs typeface="Times New Roman" pitchFamily="18" charset="0"/>
            </a:endParaRPr>
          </a:p>
          <a:p>
            <a:r>
              <a:rPr lang="de-DE" b="1">
                <a:latin typeface="Gill Sans MT" pitchFamily="34" charset="0"/>
                <a:cs typeface="Times New Roman" pitchFamily="18" charset="0"/>
              </a:rPr>
              <a:t>			- </a:t>
            </a:r>
            <a:r>
              <a:rPr lang="ro-RO" b="1">
                <a:latin typeface="Gill Sans MT" pitchFamily="34" charset="0"/>
                <a:cs typeface="Times New Roman" pitchFamily="18" charset="0"/>
              </a:rPr>
              <a:t>încrucişate</a:t>
            </a:r>
            <a:endParaRPr lang="de-DE" b="1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179388" y="217488"/>
            <a:ext cx="8964612" cy="4746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1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4.1.4 </a:t>
            </a:r>
            <a:r>
              <a:rPr lang="ro-RO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Tipuri constructive de came plane şi spaţiale</a:t>
            </a:r>
            <a:endParaRPr lang="de-DE" sz="1800" dirty="0" smtClean="0">
              <a:solidFill>
                <a:schemeClr val="tx2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6391" name="Rechteck 12"/>
          <p:cNvSpPr>
            <a:spLocks noChangeArrowheads="1"/>
          </p:cNvSpPr>
          <p:nvPr/>
        </p:nvSpPr>
        <p:spPr bwMode="auto">
          <a:xfrm>
            <a:off x="395288" y="923925"/>
            <a:ext cx="777716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 b="1">
                <a:latin typeface="Gill Sans MT" pitchFamily="34" charset="0"/>
              </a:rPr>
              <a:t>Forma constructivă a camelor diferă în cazul mecanismelor plane cu camă de cea a mecanismelor spaţiale cu camă. </a:t>
            </a:r>
            <a:endParaRPr lang="de-DE" b="1">
              <a:latin typeface="Gill Sans MT" pitchFamily="34" charset="0"/>
            </a:endParaRPr>
          </a:p>
          <a:p>
            <a:endParaRPr lang="de-DE" sz="800" b="1">
              <a:latin typeface="Gill Sans MT" pitchFamily="34" charset="0"/>
            </a:endParaRPr>
          </a:p>
          <a:p>
            <a:r>
              <a:rPr lang="de-DE" b="1">
                <a:latin typeface="Gill Sans MT" pitchFamily="34" charset="0"/>
              </a:rPr>
              <a:t>Forma constructiv</a:t>
            </a:r>
            <a:r>
              <a:rPr lang="ro-RO" b="1">
                <a:latin typeface="Gill Sans MT" pitchFamily="34" charset="0"/>
              </a:rPr>
              <a:t>ă</a:t>
            </a:r>
            <a:r>
              <a:rPr lang="de-DE" b="1">
                <a:latin typeface="Gill Sans MT" pitchFamily="34" charset="0"/>
              </a:rPr>
              <a:t> </a:t>
            </a:r>
            <a:r>
              <a:rPr lang="ro-RO" b="1">
                <a:latin typeface="Gill Sans MT" pitchFamily="34" charset="0"/>
              </a:rPr>
              <a:t>depinde</a:t>
            </a:r>
            <a:r>
              <a:rPr lang="de-DE" b="1">
                <a:latin typeface="Gill Sans MT" pitchFamily="34" charset="0"/>
              </a:rPr>
              <a:t>:</a:t>
            </a:r>
          </a:p>
          <a:p>
            <a:r>
              <a:rPr lang="de-DE" b="1">
                <a:latin typeface="Gill Sans MT" pitchFamily="34" charset="0"/>
              </a:rPr>
              <a:t>- </a:t>
            </a:r>
            <a:r>
              <a:rPr lang="ro-RO" b="1">
                <a:latin typeface="Gill Sans MT" pitchFamily="34" charset="0"/>
              </a:rPr>
              <a:t>de modalitatea de asigurare a contactului dintre camă şi tachet </a:t>
            </a:r>
            <a:endParaRPr lang="de-DE" b="1">
              <a:latin typeface="Gill Sans MT" pitchFamily="34" charset="0"/>
            </a:endParaRPr>
          </a:p>
          <a:p>
            <a:r>
              <a:rPr lang="de-DE" b="1">
                <a:latin typeface="Gill Sans MT" pitchFamily="34" charset="0"/>
              </a:rPr>
              <a:t>- </a:t>
            </a:r>
            <a:r>
              <a:rPr lang="ro-RO" b="1">
                <a:latin typeface="Gill Sans MT" pitchFamily="34" charset="0"/>
              </a:rPr>
              <a:t>de modul de lăgăruire faţă de elementul fix. </a:t>
            </a:r>
            <a:endParaRPr lang="de-DE" b="1">
              <a:latin typeface="Gill Sans MT" pitchFamily="34" charset="0"/>
            </a:endParaRPr>
          </a:p>
          <a:p>
            <a:pPr>
              <a:buFontTx/>
              <a:buChar char="-"/>
            </a:pPr>
            <a:endParaRPr lang="de-DE" sz="800" b="1">
              <a:latin typeface="Gill Sans MT" pitchFamily="34" charset="0"/>
            </a:endParaRPr>
          </a:p>
          <a:p>
            <a:r>
              <a:rPr lang="ro-RO" b="1">
                <a:latin typeface="Gill Sans MT" pitchFamily="34" charset="0"/>
              </a:rPr>
              <a:t>Camele pot avea un contur închis</a:t>
            </a:r>
            <a:r>
              <a:rPr lang="de-DE" b="1">
                <a:latin typeface="Gill Sans MT" pitchFamily="34" charset="0"/>
              </a:rPr>
              <a:t> sau deschis</a:t>
            </a:r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179388" y="3128963"/>
            <a:ext cx="85423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52413" algn="just">
              <a:tabLst>
                <a:tab pos="249238" algn="r"/>
              </a:tabLst>
            </a:pPr>
            <a:r>
              <a:rPr lang="ro-RO" b="1">
                <a:latin typeface="Gill Sans MT" pitchFamily="34" charset="0"/>
              </a:rPr>
              <a:t>Denumirea elementelor de tip camă poate fi realizată funcţie de:</a:t>
            </a:r>
            <a:endParaRPr lang="de-DE" b="1">
              <a:latin typeface="Gill Sans MT" pitchFamily="34" charset="0"/>
            </a:endParaRPr>
          </a:p>
          <a:p>
            <a:pPr indent="252413" algn="just" eaLnBrk="0" hangingPunct="0">
              <a:tabLst>
                <a:tab pos="249238" algn="r"/>
              </a:tabLst>
            </a:pPr>
            <a:r>
              <a:rPr lang="de-DE" b="1">
                <a:latin typeface="Gill Sans MT" pitchFamily="34" charset="0"/>
              </a:rPr>
              <a:t>- </a:t>
            </a:r>
            <a:r>
              <a:rPr lang="ro-RO" b="1">
                <a:latin typeface="Gill Sans MT" pitchFamily="34" charset="0"/>
              </a:rPr>
              <a:t>forma exterioară a camei</a:t>
            </a:r>
            <a:endParaRPr lang="de-DE" b="1">
              <a:latin typeface="Gill Sans MT" pitchFamily="34" charset="0"/>
            </a:endParaRPr>
          </a:p>
          <a:p>
            <a:pPr indent="252413" algn="just" eaLnBrk="0" hangingPunct="0">
              <a:tabLst>
                <a:tab pos="249238" algn="r"/>
              </a:tabLst>
            </a:pPr>
            <a:r>
              <a:rPr lang="de-DE" b="1">
                <a:latin typeface="Gill Sans MT" pitchFamily="34" charset="0"/>
              </a:rPr>
              <a:t>           </a:t>
            </a:r>
            <a:r>
              <a:rPr lang="ro-RO" b="1">
                <a:latin typeface="Gill Sans MT" pitchFamily="34" charset="0"/>
              </a:rPr>
              <a:t>ex. camă disc, camă cilindrică, camă tronconică, camă globoidală, ş.a.;</a:t>
            </a:r>
            <a:endParaRPr lang="de-DE" b="1">
              <a:latin typeface="Gill Sans MT" pitchFamily="34" charset="0"/>
            </a:endParaRPr>
          </a:p>
          <a:p>
            <a:pPr indent="252413" algn="just" eaLnBrk="0" hangingPunct="0">
              <a:tabLst>
                <a:tab pos="249238" algn="r"/>
              </a:tabLst>
            </a:pPr>
            <a:endParaRPr lang="de-DE" sz="800" b="1">
              <a:latin typeface="Gill Sans MT" pitchFamily="34" charset="0"/>
            </a:endParaRPr>
          </a:p>
          <a:p>
            <a:pPr indent="252413" algn="just" eaLnBrk="0" hangingPunct="0">
              <a:tabLst>
                <a:tab pos="249238" algn="r"/>
              </a:tabLst>
            </a:pPr>
            <a:r>
              <a:rPr lang="de-DE" b="1">
                <a:latin typeface="Gill Sans MT" pitchFamily="34" charset="0"/>
              </a:rPr>
              <a:t>- </a:t>
            </a:r>
            <a:r>
              <a:rPr lang="ro-RO" b="1">
                <a:latin typeface="Gill Sans MT" pitchFamily="34" charset="0"/>
              </a:rPr>
              <a:t>modul de dispunere a profilului camei</a:t>
            </a:r>
            <a:endParaRPr lang="de-DE" b="1">
              <a:latin typeface="Gill Sans MT" pitchFamily="34" charset="0"/>
            </a:endParaRPr>
          </a:p>
          <a:p>
            <a:pPr indent="252413" algn="just" eaLnBrk="0" hangingPunct="0">
              <a:tabLst>
                <a:tab pos="249238" algn="r"/>
              </a:tabLst>
            </a:pPr>
            <a:r>
              <a:rPr lang="de-DE" b="1">
                <a:latin typeface="Gill Sans MT" pitchFamily="34" charset="0"/>
              </a:rPr>
              <a:t>	</a:t>
            </a:r>
            <a:r>
              <a:rPr lang="ro-RO" b="1">
                <a:latin typeface="Gill Sans MT" pitchFamily="34" charset="0"/>
              </a:rPr>
              <a:t>de ex. camă exterioară, camă interioară, camă cu canal, </a:t>
            </a:r>
            <a:endParaRPr lang="de-DE" b="1">
              <a:latin typeface="Gill Sans MT" pitchFamily="34" charset="0"/>
            </a:endParaRPr>
          </a:p>
          <a:p>
            <a:pPr indent="252413" algn="just" eaLnBrk="0" hangingPunct="0">
              <a:tabLst>
                <a:tab pos="249238" algn="r"/>
              </a:tabLst>
            </a:pPr>
            <a:r>
              <a:rPr lang="de-DE" b="1">
                <a:latin typeface="Gill Sans MT" pitchFamily="34" charset="0"/>
              </a:rPr>
              <a:t>	</a:t>
            </a:r>
            <a:r>
              <a:rPr lang="ro-RO" b="1">
                <a:latin typeface="Gill Sans MT" pitchFamily="34" charset="0"/>
              </a:rPr>
              <a:t>camă cu nervură, camă dublă (camă şi contracamă)</a:t>
            </a:r>
            <a:r>
              <a:rPr lang="de-DE" b="1">
                <a:latin typeface="Gill Sans MT" pitchFamily="34" charset="0"/>
              </a:rPr>
              <a:t> </a:t>
            </a:r>
            <a:r>
              <a:rPr lang="ro-RO" b="1">
                <a:latin typeface="Gill Sans MT" pitchFamily="34" charset="0"/>
              </a:rPr>
              <a:t>ş.a.;</a:t>
            </a:r>
            <a:endParaRPr lang="de-DE" b="1">
              <a:latin typeface="Gill Sans MT" pitchFamily="34" charset="0"/>
            </a:endParaRPr>
          </a:p>
          <a:p>
            <a:pPr indent="252413" algn="just" eaLnBrk="0" hangingPunct="0">
              <a:tabLst>
                <a:tab pos="249238" algn="r"/>
              </a:tabLst>
            </a:pPr>
            <a:endParaRPr lang="de-DE" sz="800" b="1">
              <a:latin typeface="Gill Sans MT" pitchFamily="34" charset="0"/>
            </a:endParaRPr>
          </a:p>
          <a:p>
            <a:pPr indent="252413" algn="just" eaLnBrk="0" hangingPunct="0">
              <a:tabLst>
                <a:tab pos="249238" algn="r"/>
              </a:tabLst>
            </a:pPr>
            <a:r>
              <a:rPr lang="de-DE" b="1">
                <a:latin typeface="Gill Sans MT" pitchFamily="34" charset="0"/>
              </a:rPr>
              <a:t>- </a:t>
            </a:r>
            <a:r>
              <a:rPr lang="ro-RO" b="1">
                <a:latin typeface="Gill Sans MT" pitchFamily="34" charset="0"/>
              </a:rPr>
              <a:t>mişcarea realizată de camă</a:t>
            </a:r>
            <a:endParaRPr lang="de-DE" b="1">
              <a:latin typeface="Gill Sans MT" pitchFamily="34" charset="0"/>
            </a:endParaRPr>
          </a:p>
          <a:p>
            <a:pPr indent="252413" algn="just" eaLnBrk="0" hangingPunct="0">
              <a:tabLst>
                <a:tab pos="249238" algn="r"/>
              </a:tabLst>
            </a:pPr>
            <a:r>
              <a:rPr lang="de-DE" b="1">
                <a:latin typeface="Gill Sans MT" pitchFamily="34" charset="0"/>
              </a:rPr>
              <a:t>	</a:t>
            </a:r>
            <a:r>
              <a:rPr lang="ro-RO" b="1">
                <a:latin typeface="Gill Sans MT" pitchFamily="34" charset="0"/>
              </a:rPr>
              <a:t>de ex. camă oscilantă, camă rotativă, camă în translaţie</a:t>
            </a:r>
            <a:r>
              <a:rPr lang="de-DE" b="1">
                <a:latin typeface="Gill Sans MT" pitchFamily="34" charset="0"/>
              </a:rPr>
              <a:t>, </a:t>
            </a:r>
            <a:r>
              <a:rPr lang="ro-RO" b="1">
                <a:latin typeface="Gill Sans MT" pitchFamily="34" charset="0"/>
              </a:rPr>
              <a:t>ş.a.;</a:t>
            </a:r>
            <a:endParaRPr lang="de-DE" b="1">
              <a:latin typeface="Gill Sans MT" pitchFamily="34" charset="0"/>
            </a:endParaRPr>
          </a:p>
          <a:p>
            <a:pPr indent="252413" algn="just" eaLnBrk="0" hangingPunct="0">
              <a:tabLst>
                <a:tab pos="249238" algn="r"/>
              </a:tabLst>
            </a:pPr>
            <a:endParaRPr lang="de-DE" sz="800" b="1">
              <a:latin typeface="Gill Sans MT" pitchFamily="34" charset="0"/>
            </a:endParaRPr>
          </a:p>
          <a:p>
            <a:pPr indent="252413" algn="just" eaLnBrk="0" hangingPunct="0">
              <a:tabLst>
                <a:tab pos="249238" algn="r"/>
              </a:tabLst>
            </a:pPr>
            <a:r>
              <a:rPr lang="de-DE" b="1">
                <a:latin typeface="Gill Sans MT" pitchFamily="34" charset="0"/>
              </a:rPr>
              <a:t>- </a:t>
            </a:r>
            <a:r>
              <a:rPr lang="ro-RO" b="1">
                <a:latin typeface="Gill Sans MT" pitchFamily="34" charset="0"/>
              </a:rPr>
              <a:t>mişcarea realizată între camă şi tachet</a:t>
            </a:r>
            <a:endParaRPr lang="de-DE" b="1">
              <a:latin typeface="Gill Sans MT" pitchFamily="34" charset="0"/>
            </a:endParaRPr>
          </a:p>
          <a:p>
            <a:pPr indent="252413" algn="just" eaLnBrk="0" hangingPunct="0">
              <a:tabLst>
                <a:tab pos="249238" algn="r"/>
              </a:tabLst>
            </a:pPr>
            <a:r>
              <a:rPr lang="de-DE" b="1">
                <a:latin typeface="Gill Sans MT" pitchFamily="34" charset="0"/>
              </a:rPr>
              <a:t>	</a:t>
            </a:r>
            <a:r>
              <a:rPr lang="ro-RO" b="1">
                <a:latin typeface="Gill Sans MT" pitchFamily="34" charset="0"/>
              </a:rPr>
              <a:t>camă cu contact de alunecare, </a:t>
            </a:r>
            <a:endParaRPr lang="de-DE" b="1">
              <a:latin typeface="Gill Sans MT" pitchFamily="34" charset="0"/>
            </a:endParaRPr>
          </a:p>
          <a:p>
            <a:pPr indent="252413" algn="just" eaLnBrk="0" hangingPunct="0">
              <a:tabLst>
                <a:tab pos="249238" algn="r"/>
              </a:tabLst>
            </a:pPr>
            <a:r>
              <a:rPr lang="de-DE" b="1">
                <a:latin typeface="Gill Sans MT" pitchFamily="34" charset="0"/>
              </a:rPr>
              <a:t>	</a:t>
            </a:r>
            <a:r>
              <a:rPr lang="ro-RO" b="1">
                <a:latin typeface="Gill Sans MT" pitchFamily="34" charset="0"/>
              </a:rPr>
              <a:t>camă cu contact de rostogolire cu alunecare.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Nya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</TotalTime>
  <Words>595</Words>
  <Application>Microsoft Office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Gill Sans MT</vt:lpstr>
      <vt:lpstr>Wingdings 2</vt:lpstr>
      <vt:lpstr>Verdana</vt:lpstr>
      <vt:lpstr>Calibri</vt:lpstr>
      <vt:lpstr>Times New Roman</vt:lpstr>
      <vt:lpstr>Nyad</vt:lpstr>
      <vt:lpstr>AutoCAD Drawing</vt:lpstr>
      <vt:lpstr>AutoCAD-Zeichnung</vt:lpstr>
      <vt:lpstr>Cap.4 Sinteza mecanismelor cu camă</vt:lpstr>
      <vt:lpstr>Cap.4 Sinteza mecanismelor cu camă</vt:lpstr>
      <vt:lpstr>Cap.4 Sinteza mecanismelor cu camă</vt:lpstr>
      <vt:lpstr>Cap.4 Sinteza mecanismelor cu camă</vt:lpstr>
      <vt:lpstr>4.1.1 ROLUL CINEMATIC AL ELEMENTELOR MECANISMELOR CU CAMĂ</vt:lpstr>
      <vt:lpstr>4.1.2  Tipul cuplelor cinematice ale mecanismelor cu came</vt:lpstr>
      <vt:lpstr>4.1.2  Tipul cuplelor cinematice ale mecanismelor cu came</vt:lpstr>
      <vt:lpstr>4.1.3 Poziţia axelor de rotaţie şi de translaţie</vt:lpstr>
      <vt:lpstr>4.1.4 Tipuri constructive de came plane şi spaţiale</vt:lpstr>
      <vt:lpstr>4.1.4 Tipuri constructive de came plane şi spaţiale</vt:lpstr>
      <vt:lpstr>4.1.4 Tipuri constructive de came plane şi spaţiale</vt:lpstr>
      <vt:lpstr>4.1.4 Tipuri constructive de came plane şi spaţiale</vt:lpstr>
      <vt:lpstr>4.1.5 Tipuri constructive de tacheţi</vt:lpstr>
      <vt:lpstr>4.1.5 Tipuri constructive de tacheţi</vt:lpstr>
      <vt:lpstr>4.1.5 Tipuri constructive de tacheţi</vt:lpstr>
      <vt:lpstr>4.1.5 Tipuri constructive de tacheţi</vt:lpstr>
      <vt:lpstr>4.1.6 MODALITĂŢI DE ASIGURARE A CONTACTULUI</vt:lpstr>
      <vt:lpstr>4.1.4 Tipuri constructive de tacheţi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LOVASZ</dc:creator>
  <cp:lastModifiedBy>User</cp:lastModifiedBy>
  <cp:revision>27</cp:revision>
  <dcterms:created xsi:type="dcterms:W3CDTF">2011-02-15T19:25:42Z</dcterms:created>
  <dcterms:modified xsi:type="dcterms:W3CDTF">2019-05-05T14:39:37Z</dcterms:modified>
</cp:coreProperties>
</file>