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5" r:id="rId5"/>
    <p:sldId id="286" r:id="rId6"/>
    <p:sldId id="289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D6892-6930-4AFD-81DF-31C8912FBD1C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7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22C31-A336-4889-9CE1-D37B37A20E2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EAFB-9194-4FA2-8B8D-4194DFE500A8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4AB1-6B50-485E-957C-51EF1618FA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C3F9C-39C4-4FFD-B6C6-7962E2148CFA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C6B0-74F8-4B8E-AF19-4681B1C3F5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5C10-019E-4D79-87BA-00F43C2334CA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42D7-B037-4F6E-8A1E-90A5A16960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B42B8-536E-42A9-A827-9C3E2262D8A0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3335D-71B2-499B-95D0-E4E2DCE3EA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C712-9E3B-41D8-816F-C8519912FE19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1AD1-118A-4D86-A13A-20F6ED8D9A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055DF2-D900-438E-9298-9125BF6ED3D8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5E1DC-D917-466A-99D8-94539CEB9B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DBB7-1A53-4C76-9E23-50077D89A0BD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B837-6A94-4EF2-A90B-360C0AF8235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eck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29FA3-C18A-4AE9-92A4-2B10262006B1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A04AC-51A4-4481-85E5-B15B46DAB7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C39B6C-F7BD-4E8B-8FB8-1308B670A325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60627E-0FE5-41E3-9802-72A1B1BFDD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ussdiagramm: Proz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ussdiagramm: Proz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E4584-120F-4C0F-9662-F87823D8B3B5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7F6C2-8336-40F4-88CC-CB20AA958A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321" name="Textplatzhalt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C65B7F-3F62-4B70-ACC2-184B537390D0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E420840-D76A-4F7F-9D76-2D1C59B668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5" r:id="rId2"/>
    <p:sldLayoutId id="2147483771" r:id="rId3"/>
    <p:sldLayoutId id="2147483766" r:id="rId4"/>
    <p:sldLayoutId id="2147483772" r:id="rId5"/>
    <p:sldLayoutId id="2147483767" r:id="rId6"/>
    <p:sldLayoutId id="2147483773" r:id="rId7"/>
    <p:sldLayoutId id="2147483774" r:id="rId8"/>
    <p:sldLayoutId id="2147483775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3963" y="373063"/>
            <a:ext cx="7669212" cy="18319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Cap.4 </a:t>
            </a:r>
            <a:br>
              <a:rPr lang="de-DE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Cinetostatica şi calculul de rezistenţă </a:t>
            </a:r>
            <a:br>
              <a:rPr lang="de-DE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mecanismului cu camă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1925" y="2425700"/>
            <a:ext cx="7407275" cy="3524250"/>
          </a:xfrm>
        </p:spPr>
        <p:txBody>
          <a:bodyPr>
            <a:noAutofit/>
          </a:bodyPr>
          <a:lstStyle/>
          <a:p>
            <a:pPr marL="26988" eaLnBrk="1" hangingPunct="1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 5.1. Generalitati</a:t>
            </a:r>
          </a:p>
          <a:p>
            <a:pPr marL="26988" eaLnBrk="1" hangingPunct="1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4.5.2.  Asigurarea permanentă a contactului dintre tachet şi camă</a:t>
            </a:r>
          </a:p>
          <a:p>
            <a:pPr marL="26988" eaLnBrk="1" hangingPunct="1"/>
            <a:r>
              <a:rPr lang="de-DE" sz="800" b="1" smtClean="0">
                <a:solidFill>
                  <a:srgbClr val="320E04"/>
                </a:solidFill>
                <a:cs typeface="Arial" charset="0"/>
              </a:rPr>
              <a:t>    </a:t>
            </a:r>
          </a:p>
          <a:p>
            <a:pPr marL="26988" eaLnBrk="1" hangingPunct="1"/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4.5.3. </a:t>
            </a:r>
            <a:r>
              <a:rPr lang="de-DE" sz="1800" b="1" smtClean="0">
                <a:solidFill>
                  <a:srgbClr val="320E04"/>
                </a:solidFill>
              </a:rPr>
              <a:t>Determinarea momentului motor la mecanismele cu camă</a:t>
            </a:r>
          </a:p>
          <a:p>
            <a:pPr marL="26988" eaLnBrk="1" hangingPunct="1"/>
            <a:endParaRPr lang="de-DE" sz="1200" b="1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de-DE" sz="1800" b="1" smtClean="0">
                <a:solidFill>
                  <a:srgbClr val="320E04"/>
                </a:solidFill>
              </a:rPr>
              <a:t>4.5.4. Determinarea puterii necesare a motorului de acţionare</a:t>
            </a:r>
          </a:p>
          <a:p>
            <a:pPr marL="26988" eaLnBrk="1" hangingPunct="1"/>
            <a:endParaRPr lang="de-DE" sz="1200" b="1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4.5.5. </a:t>
            </a:r>
            <a:r>
              <a:rPr lang="de-DE" sz="1800" b="1" smtClean="0">
                <a:solidFill>
                  <a:srgbClr val="320E04"/>
                </a:solidFill>
              </a:rPr>
              <a:t>Determinarea lăţimii de contact</a:t>
            </a:r>
          </a:p>
          <a:p>
            <a:pPr marL="26988" eaLnBrk="1" hangingPunct="1"/>
            <a:endParaRPr lang="de-DE" sz="1200" b="1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de-DE" sz="1800" b="1" smtClean="0">
                <a:solidFill>
                  <a:srgbClr val="320E04"/>
                </a:solidFill>
              </a:rPr>
              <a:t>4.5.6. Determinarea analitică a razei de curbură a camei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4.5.3 DETERMINAREA MOMENTULUI MOTOR LA MECANISMELE CU CAMĂ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0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8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684213" y="1268413"/>
          <a:ext cx="2735262" cy="411162"/>
        </p:xfrm>
        <a:graphic>
          <a:graphicData uri="http://schemas.openxmlformats.org/presentationml/2006/ole">
            <p:oleObj spid="_x0000_s8194" name="Formel" r:id="rId3" imgW="1333500" imgH="203200" progId="Equation.3">
              <p:embed/>
            </p:oleObj>
          </a:graphicData>
        </a:graphic>
      </p:graphicFrame>
      <p:sp>
        <p:nvSpPr>
          <p:cNvPr id="8222" name="Rechteck 27"/>
          <p:cNvSpPr>
            <a:spLocks noChangeArrowheads="1"/>
          </p:cNvSpPr>
          <p:nvPr/>
        </p:nvSpPr>
        <p:spPr bwMode="auto">
          <a:xfrm>
            <a:off x="539750" y="836613"/>
            <a:ext cx="344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Conform echilibrului puterilor</a:t>
            </a:r>
          </a:p>
        </p:txBody>
      </p:sp>
      <p:sp>
        <p:nvSpPr>
          <p:cNvPr id="8223" name="Rechteck 29"/>
          <p:cNvSpPr>
            <a:spLocks noChangeArrowheads="1"/>
          </p:cNvSpPr>
          <p:nvPr/>
        </p:nvSpPr>
        <p:spPr bwMode="auto">
          <a:xfrm>
            <a:off x="179388" y="1700213"/>
            <a:ext cx="5832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/>
              <a:t>Mecanism cu camă şi tachet în mişcare de translaţie</a:t>
            </a:r>
            <a:endParaRPr lang="de-DE"/>
          </a:p>
        </p:txBody>
      </p:sp>
      <p:sp>
        <p:nvSpPr>
          <p:cNvPr id="8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684213" y="2205038"/>
          <a:ext cx="1901825" cy="360362"/>
        </p:xfrm>
        <a:graphic>
          <a:graphicData uri="http://schemas.openxmlformats.org/presentationml/2006/ole">
            <p:oleObj spid="_x0000_s8195" name="Formel" r:id="rId4" imgW="1054100" imgH="203200" progId="Equation.3">
              <p:embed/>
            </p:oleObj>
          </a:graphicData>
        </a:graphic>
      </p:graphicFrame>
      <p:sp>
        <p:nvSpPr>
          <p:cNvPr id="82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3995738" y="2060575"/>
          <a:ext cx="2562225" cy="720725"/>
        </p:xfrm>
        <a:graphic>
          <a:graphicData uri="http://schemas.openxmlformats.org/presentationml/2006/ole">
            <p:oleObj spid="_x0000_s8196" name="Formel" r:id="rId5" imgW="1459866" imgH="406224" progId="Equation.3">
              <p:embed/>
            </p:oleObj>
          </a:graphicData>
        </a:graphic>
      </p:graphicFrame>
      <p:sp>
        <p:nvSpPr>
          <p:cNvPr id="34" name="Pfeil nach rechts 33"/>
          <p:cNvSpPr/>
          <p:nvPr/>
        </p:nvSpPr>
        <p:spPr>
          <a:xfrm>
            <a:off x="2843213" y="2276475"/>
            <a:ext cx="936625" cy="2159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27" name="Rechteck 34"/>
          <p:cNvSpPr>
            <a:spLocks noChangeArrowheads="1"/>
          </p:cNvSpPr>
          <p:nvPr/>
        </p:nvSpPr>
        <p:spPr bwMode="auto">
          <a:xfrm>
            <a:off x="179388" y="2852738"/>
            <a:ext cx="3941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/>
              <a:t>Mecanism cu camă şi tachet oscilant</a:t>
            </a:r>
            <a:endParaRPr lang="de-DE"/>
          </a:p>
        </p:txBody>
      </p:sp>
      <p:sp>
        <p:nvSpPr>
          <p:cNvPr id="8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611188" y="3357563"/>
          <a:ext cx="2039937" cy="358775"/>
        </p:xfrm>
        <a:graphic>
          <a:graphicData uri="http://schemas.openxmlformats.org/presentationml/2006/ole">
            <p:oleObj spid="_x0000_s8197" name="Formel" r:id="rId6" imgW="1129810" imgH="203112" progId="Equation.3">
              <p:embed/>
            </p:oleObj>
          </a:graphicData>
        </a:graphic>
      </p:graphicFrame>
      <p:sp>
        <p:nvSpPr>
          <p:cNvPr id="38" name="Pfeil nach rechts 37"/>
          <p:cNvSpPr/>
          <p:nvPr/>
        </p:nvSpPr>
        <p:spPr>
          <a:xfrm>
            <a:off x="2843213" y="3429000"/>
            <a:ext cx="936625" cy="2159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8" name="Object 13"/>
          <p:cNvGraphicFramePr>
            <a:graphicFrameLocks noChangeAspect="1"/>
          </p:cNvGraphicFramePr>
          <p:nvPr/>
        </p:nvGraphicFramePr>
        <p:xfrm>
          <a:off x="4017963" y="3213100"/>
          <a:ext cx="2930525" cy="720725"/>
        </p:xfrm>
        <a:graphic>
          <a:graphicData uri="http://schemas.openxmlformats.org/presentationml/2006/ole">
            <p:oleObj spid="_x0000_s8198" name="Formel" r:id="rId7" imgW="1662978" imgH="406224" progId="Equation.3">
              <p:embed/>
            </p:oleObj>
          </a:graphicData>
        </a:graphic>
      </p:graphicFrame>
      <p:sp>
        <p:nvSpPr>
          <p:cNvPr id="823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3203575" y="4076700"/>
          <a:ext cx="5689600" cy="2582863"/>
        </p:xfrm>
        <a:graphic>
          <a:graphicData uri="http://schemas.openxmlformats.org/presentationml/2006/ole">
            <p:oleObj spid="_x0000_s8199" name="AutoCAD Drawing" r:id="rId8" imgW="9191625" imgH="4810125" progId="AutoCAD.Drawing.18">
              <p:embed/>
            </p:oleObj>
          </a:graphicData>
        </a:graphic>
      </p:graphicFrame>
      <p:sp>
        <p:nvSpPr>
          <p:cNvPr id="823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200" name="Object 17"/>
          <p:cNvGraphicFramePr>
            <a:graphicFrameLocks noChangeAspect="1"/>
          </p:cNvGraphicFramePr>
          <p:nvPr/>
        </p:nvGraphicFramePr>
        <p:xfrm>
          <a:off x="7380288" y="2636838"/>
          <a:ext cx="1257300" cy="382587"/>
        </p:xfrm>
        <a:graphic>
          <a:graphicData uri="http://schemas.openxmlformats.org/presentationml/2006/ole">
            <p:oleObj spid="_x0000_s8200" name="Formel" r:id="rId9" imgW="660113" imgH="203112" progId="Equation.3">
              <p:embed/>
            </p:oleObj>
          </a:graphicData>
        </a:graphic>
      </p:graphicFrame>
      <p:sp>
        <p:nvSpPr>
          <p:cNvPr id="823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201" name="Object 19"/>
          <p:cNvGraphicFramePr>
            <a:graphicFrameLocks noChangeAspect="1"/>
          </p:cNvGraphicFramePr>
          <p:nvPr/>
        </p:nvGraphicFramePr>
        <p:xfrm>
          <a:off x="250825" y="4437063"/>
          <a:ext cx="2093913" cy="720725"/>
        </p:xfrm>
        <a:graphic>
          <a:graphicData uri="http://schemas.openxmlformats.org/presentationml/2006/ole">
            <p:oleObj spid="_x0000_s8201" name="Formel" r:id="rId10" imgW="1193282" imgH="406224" progId="Equation.3">
              <p:embed/>
            </p:oleObj>
          </a:graphicData>
        </a:graphic>
      </p:graphicFrame>
      <p:sp>
        <p:nvSpPr>
          <p:cNvPr id="82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8202" name="Object 21"/>
          <p:cNvGraphicFramePr>
            <a:graphicFrameLocks noChangeAspect="1"/>
          </p:cNvGraphicFramePr>
          <p:nvPr/>
        </p:nvGraphicFramePr>
        <p:xfrm>
          <a:off x="250825" y="5516563"/>
          <a:ext cx="1512888" cy="392112"/>
        </p:xfrm>
        <a:graphic>
          <a:graphicData uri="http://schemas.openxmlformats.org/presentationml/2006/ole">
            <p:oleObj spid="_x0000_s8202" name="Formel" r:id="rId11" imgW="774364" imgH="203112" progId="Equation.3">
              <p:embed/>
            </p:oleObj>
          </a:graphicData>
        </a:graphic>
      </p:graphicFrame>
      <p:sp>
        <p:nvSpPr>
          <p:cNvPr id="49" name="Pfeil nach rechts 48"/>
          <p:cNvSpPr/>
          <p:nvPr/>
        </p:nvSpPr>
        <p:spPr>
          <a:xfrm>
            <a:off x="1979613" y="5589588"/>
            <a:ext cx="936625" cy="2159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4.5.4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Determinarea</a:t>
            </a: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puterii</a:t>
            </a: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necesare</a:t>
            </a: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a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motorului</a:t>
            </a: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de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acţionare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9218" name="Object 15"/>
          <p:cNvGraphicFramePr>
            <a:graphicFrameLocks noChangeAspect="1"/>
          </p:cNvGraphicFramePr>
          <p:nvPr/>
        </p:nvGraphicFramePr>
        <p:xfrm>
          <a:off x="3635375" y="1425575"/>
          <a:ext cx="5365750" cy="2435225"/>
        </p:xfrm>
        <a:graphic>
          <a:graphicData uri="http://schemas.openxmlformats.org/presentationml/2006/ole">
            <p:oleObj spid="_x0000_s9218" name="AutoCAD Drawing" r:id="rId3" imgW="9191625" imgH="4810125" progId="AutoCAD.Drawing.18">
              <p:embed/>
            </p:oleObj>
          </a:graphicData>
        </a:graphic>
      </p:graphicFrame>
      <p:sp>
        <p:nvSpPr>
          <p:cNvPr id="92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539750" y="1304925"/>
          <a:ext cx="2376488" cy="755650"/>
        </p:xfrm>
        <a:graphic>
          <a:graphicData uri="http://schemas.openxmlformats.org/presentationml/2006/ole">
            <p:oleObj spid="_x0000_s9219" name="Formel" r:id="rId4" imgW="1231366" imgH="393529" progId="Equation.3">
              <p:embed/>
            </p:oleObj>
          </a:graphicData>
        </a:graphic>
      </p:graphicFrame>
      <p:sp>
        <p:nvSpPr>
          <p:cNvPr id="9250" name="Rechteck 46"/>
          <p:cNvSpPr>
            <a:spLocks noChangeArrowheads="1"/>
          </p:cNvSpPr>
          <p:nvPr/>
        </p:nvSpPr>
        <p:spPr bwMode="auto">
          <a:xfrm>
            <a:off x="179388" y="908050"/>
            <a:ext cx="595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Valoarea medie a momentului rezistent redus </a:t>
            </a:r>
          </a:p>
        </p:txBody>
      </p:sp>
      <p:sp>
        <p:nvSpPr>
          <p:cNvPr id="92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9252" name="Rechteck 49"/>
          <p:cNvSpPr>
            <a:spLocks noChangeArrowheads="1"/>
          </p:cNvSpPr>
          <p:nvPr/>
        </p:nvSpPr>
        <p:spPr bwMode="auto">
          <a:xfrm>
            <a:off x="179388" y="2205038"/>
            <a:ext cx="334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Puterea motorului de acţionare</a:t>
            </a:r>
          </a:p>
        </p:txBody>
      </p:sp>
      <p:sp>
        <p:nvSpPr>
          <p:cNvPr id="92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9220" name="Object 15"/>
          <p:cNvGraphicFramePr>
            <a:graphicFrameLocks noChangeAspect="1"/>
          </p:cNvGraphicFramePr>
          <p:nvPr/>
        </p:nvGraphicFramePr>
        <p:xfrm>
          <a:off x="539750" y="2708275"/>
          <a:ext cx="2825750" cy="433388"/>
        </p:xfrm>
        <a:graphic>
          <a:graphicData uri="http://schemas.openxmlformats.org/presentationml/2006/ole">
            <p:oleObj spid="_x0000_s9220" name="Formel" r:id="rId5" imgW="1498600" imgH="228600" progId="Equation.3">
              <p:embed/>
            </p:oleObj>
          </a:graphicData>
        </a:graphic>
      </p:graphicFrame>
      <p:sp>
        <p:nvSpPr>
          <p:cNvPr id="9254" name="Rechteck 52"/>
          <p:cNvSpPr>
            <a:spLocks noChangeArrowheads="1"/>
          </p:cNvSpPr>
          <p:nvPr/>
        </p:nvSpPr>
        <p:spPr bwMode="auto">
          <a:xfrm>
            <a:off x="323850" y="4221163"/>
            <a:ext cx="8496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Dacă momentul rezistent redus prezintă valori extreme pozitive care se abat foarte mult de la valoarea medie a momentului rezistent redus mediu se verifică:</a:t>
            </a:r>
          </a:p>
        </p:txBody>
      </p:sp>
      <p:sp>
        <p:nvSpPr>
          <p:cNvPr id="92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9221" name="Object 17"/>
          <p:cNvGraphicFramePr>
            <a:graphicFrameLocks noChangeAspect="1"/>
          </p:cNvGraphicFramePr>
          <p:nvPr/>
        </p:nvGraphicFramePr>
        <p:xfrm>
          <a:off x="1042988" y="5013325"/>
          <a:ext cx="4359275" cy="431800"/>
        </p:xfrm>
        <a:graphic>
          <a:graphicData uri="http://schemas.openxmlformats.org/presentationml/2006/ole">
            <p:oleObj spid="_x0000_s9221" name="Formel" r:id="rId6" imgW="22098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4.5.5 DETERMINAREA LĂŢIMII DE CONTACT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5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6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76" name="Rechteck 39"/>
          <p:cNvSpPr>
            <a:spLocks noChangeArrowheads="1"/>
          </p:cNvSpPr>
          <p:nvPr/>
        </p:nvSpPr>
        <p:spPr bwMode="auto">
          <a:xfrm>
            <a:off x="323850" y="981075"/>
            <a:ext cx="8315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Tensiunea la solicitarea hertziană de contact în cupla cinematică superioară</a:t>
            </a:r>
          </a:p>
        </p:txBody>
      </p:sp>
      <p:sp>
        <p:nvSpPr>
          <p:cNvPr id="102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395288" y="1412875"/>
          <a:ext cx="3041650" cy="863600"/>
        </p:xfrm>
        <a:graphic>
          <a:graphicData uri="http://schemas.openxmlformats.org/presentationml/2006/ole">
            <p:oleObj spid="_x0000_s10242" name="Formel" r:id="rId3" imgW="1739900" imgH="495300" progId="Equation.3">
              <p:embed/>
            </p:oleObj>
          </a:graphicData>
        </a:graphic>
      </p:graphicFrame>
      <p:sp>
        <p:nvSpPr>
          <p:cNvPr id="10278" name="Rechteck 42"/>
          <p:cNvSpPr>
            <a:spLocks noChangeArrowheads="1"/>
          </p:cNvSpPr>
          <p:nvPr/>
        </p:nvSpPr>
        <p:spPr bwMode="auto">
          <a:xfrm>
            <a:off x="611188" y="2420938"/>
            <a:ext cx="363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Modulul de elasticitate echivalent </a:t>
            </a:r>
          </a:p>
        </p:txBody>
      </p:sp>
      <p:sp>
        <p:nvSpPr>
          <p:cNvPr id="102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827088" y="2924175"/>
          <a:ext cx="2668587" cy="1009650"/>
        </p:xfrm>
        <a:graphic>
          <a:graphicData uri="http://schemas.openxmlformats.org/presentationml/2006/ole">
            <p:oleObj spid="_x0000_s10243" name="Formel" r:id="rId4" imgW="1637589" imgH="622030" progId="Equation.3">
              <p:embed/>
            </p:oleObj>
          </a:graphicData>
        </a:graphic>
      </p:graphicFrame>
      <p:sp>
        <p:nvSpPr>
          <p:cNvPr id="1028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539750" y="4005263"/>
          <a:ext cx="6696075" cy="2747962"/>
        </p:xfrm>
        <a:graphic>
          <a:graphicData uri="http://schemas.openxmlformats.org/presentationml/2006/ole">
            <p:oleObj spid="_x0000_s10244" name="AutoCAD Drawing" r:id="rId5" imgW="8934450" imgH="5029200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4.5.5 DETERMINAREA LĂŢIMII DE CONTACT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8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2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130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042988" y="4076700"/>
          <a:ext cx="6553200" cy="2689225"/>
        </p:xfrm>
        <a:graphic>
          <a:graphicData uri="http://schemas.openxmlformats.org/presentationml/2006/ole">
            <p:oleObj spid="_x0000_s11266" name="AutoCAD Drawing" r:id="rId3" imgW="8934450" imgH="5029200" progId="AutoCAD.Drawing.18">
              <p:embed/>
            </p:oleObj>
          </a:graphicData>
        </a:graphic>
      </p:graphicFrame>
      <p:sp>
        <p:nvSpPr>
          <p:cNvPr id="11306" name="Rechteck 40"/>
          <p:cNvSpPr>
            <a:spLocks noChangeArrowheads="1"/>
          </p:cNvSpPr>
          <p:nvPr/>
        </p:nvSpPr>
        <p:spPr bwMode="auto">
          <a:xfrm>
            <a:off x="395288" y="765175"/>
            <a:ext cx="828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Condiţia de rezistenţă la solicitarea hertziană de contact     (                       )</a:t>
            </a:r>
          </a:p>
        </p:txBody>
      </p:sp>
      <p:sp>
        <p:nvSpPr>
          <p:cNvPr id="113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827088" y="1557338"/>
          <a:ext cx="1255712" cy="431800"/>
        </p:xfrm>
        <a:graphic>
          <a:graphicData uri="http://schemas.openxmlformats.org/presentationml/2006/ole">
            <p:oleObj spid="_x0000_s11267" name="Formel" r:id="rId4" imgW="583947" imgH="203112" progId="Equation.3">
              <p:embed/>
            </p:oleObj>
          </a:graphicData>
        </a:graphic>
      </p:graphicFrame>
      <p:sp>
        <p:nvSpPr>
          <p:cNvPr id="113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6467475" y="765175"/>
          <a:ext cx="1560513" cy="360363"/>
        </p:xfrm>
        <a:graphic>
          <a:graphicData uri="http://schemas.openxmlformats.org/presentationml/2006/ole">
            <p:oleObj spid="_x0000_s11268" name="Formel" r:id="rId5" imgW="863225" imgH="203112" progId="Equation.3">
              <p:embed/>
            </p:oleObj>
          </a:graphicData>
        </a:graphic>
      </p:graphicFrame>
      <p:sp>
        <p:nvSpPr>
          <p:cNvPr id="113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4176713" y="1657350"/>
          <a:ext cx="4032250" cy="835025"/>
        </p:xfrm>
        <a:graphic>
          <a:graphicData uri="http://schemas.openxmlformats.org/presentationml/2006/ole">
            <p:oleObj spid="_x0000_s11269" name="Formel" r:id="rId6" imgW="2159000" imgH="444500" progId="Equation.3">
              <p:embed/>
            </p:oleObj>
          </a:graphicData>
        </a:graphic>
      </p:graphicFrame>
      <p:sp>
        <p:nvSpPr>
          <p:cNvPr id="48" name="Pfeil nach rechts 47"/>
          <p:cNvSpPr/>
          <p:nvPr/>
        </p:nvSpPr>
        <p:spPr>
          <a:xfrm>
            <a:off x="2700338" y="1484313"/>
            <a:ext cx="863600" cy="64928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3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70" name="Object 11"/>
          <p:cNvGraphicFramePr>
            <a:graphicFrameLocks noChangeAspect="1"/>
          </p:cNvGraphicFramePr>
          <p:nvPr/>
        </p:nvGraphicFramePr>
        <p:xfrm>
          <a:off x="323850" y="2060575"/>
          <a:ext cx="2800350" cy="792163"/>
        </p:xfrm>
        <a:graphic>
          <a:graphicData uri="http://schemas.openxmlformats.org/presentationml/2006/ole">
            <p:oleObj spid="_x0000_s11270" name="Formel" r:id="rId7" imgW="1447172" imgH="406224" progId="Equation.3">
              <p:embed/>
            </p:oleObj>
          </a:graphicData>
        </a:graphic>
      </p:graphicFrame>
      <p:sp>
        <p:nvSpPr>
          <p:cNvPr id="51" name="Pfeil nach rechts 50"/>
          <p:cNvSpPr/>
          <p:nvPr/>
        </p:nvSpPr>
        <p:spPr>
          <a:xfrm>
            <a:off x="468313" y="3068638"/>
            <a:ext cx="863600" cy="6477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3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1271" name="Object 13"/>
          <p:cNvGraphicFramePr>
            <a:graphicFrameLocks noChangeAspect="1"/>
          </p:cNvGraphicFramePr>
          <p:nvPr/>
        </p:nvGraphicFramePr>
        <p:xfrm>
          <a:off x="3492500" y="3573463"/>
          <a:ext cx="1439863" cy="431800"/>
        </p:xfrm>
        <a:graphic>
          <a:graphicData uri="http://schemas.openxmlformats.org/presentationml/2006/ole">
            <p:oleObj spid="_x0000_s11271" name="Formel" r:id="rId8" imgW="761669" imgH="228501" progId="Equation.3">
              <p:embed/>
            </p:oleObj>
          </a:graphicData>
        </a:graphic>
      </p:graphicFrame>
      <p:sp>
        <p:nvSpPr>
          <p:cNvPr id="11314" name="Rechteck 53"/>
          <p:cNvSpPr>
            <a:spLocks noChangeArrowheads="1"/>
          </p:cNvSpPr>
          <p:nvPr/>
        </p:nvSpPr>
        <p:spPr bwMode="auto">
          <a:xfrm>
            <a:off x="1835150" y="2924175"/>
            <a:ext cx="5761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Lăţimea camei se va dimensiona astfel încât să fie mai mare decât valoarea maximă a lăţimii de contact</a:t>
            </a:r>
          </a:p>
        </p:txBody>
      </p:sp>
      <p:sp>
        <p:nvSpPr>
          <p:cNvPr id="11315" name="Rechteck 54"/>
          <p:cNvSpPr>
            <a:spLocks noChangeArrowheads="1"/>
          </p:cNvSpPr>
          <p:nvPr/>
        </p:nvSpPr>
        <p:spPr bwMode="auto">
          <a:xfrm>
            <a:off x="3744913" y="1298575"/>
            <a:ext cx="5219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Lăţimea de contact dintre rola tachetului şi camă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4.5.6 DETERMINAREA ANALITICĂ A RAZEI DE CURBURĂ A CAMEI</a:t>
            </a: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3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2332" name="Rechteck 51"/>
          <p:cNvSpPr>
            <a:spLocks noChangeArrowheads="1"/>
          </p:cNvSpPr>
          <p:nvPr/>
        </p:nvSpPr>
        <p:spPr bwMode="auto">
          <a:xfrm>
            <a:off x="395288" y="836613"/>
            <a:ext cx="3595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Raza de curbură curentă a camei</a:t>
            </a:r>
          </a:p>
        </p:txBody>
      </p:sp>
      <p:sp>
        <p:nvSpPr>
          <p:cNvPr id="123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527050" y="1268413"/>
          <a:ext cx="2389188" cy="865187"/>
        </p:xfrm>
        <a:graphic>
          <a:graphicData uri="http://schemas.openxmlformats.org/presentationml/2006/ole">
            <p:oleObj spid="_x0000_s12290" name="Formel" r:id="rId3" imgW="1346200" imgH="482600" progId="Equation.3">
              <p:embed/>
            </p:oleObj>
          </a:graphicData>
        </a:graphic>
      </p:graphicFrame>
      <p:sp>
        <p:nvSpPr>
          <p:cNvPr id="123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395288" y="2205038"/>
          <a:ext cx="8353425" cy="3298825"/>
        </p:xfrm>
        <a:graphic>
          <a:graphicData uri="http://schemas.openxmlformats.org/presentationml/2006/ole">
            <p:oleObj spid="_x0000_s12291" name="AutoCAD Drawing" r:id="rId4" imgW="8934450" imgH="5029200" progId="AutoCAD.Drawing.18">
              <p:embed/>
            </p:oleObj>
          </a:graphicData>
        </a:graphic>
      </p:graphicFrame>
      <p:sp>
        <p:nvSpPr>
          <p:cNvPr id="12335" name="Rechteck 56"/>
          <p:cNvSpPr>
            <a:spLocks noChangeArrowheads="1"/>
          </p:cNvSpPr>
          <p:nvPr/>
        </p:nvSpPr>
        <p:spPr bwMode="auto">
          <a:xfrm>
            <a:off x="250825" y="5589588"/>
            <a:ext cx="8642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Pentru ca profilul camei să fie corect determinat, trebuie să fie satisfăcută următoarea condiţie:</a:t>
            </a:r>
          </a:p>
        </p:txBody>
      </p:sp>
      <p:sp>
        <p:nvSpPr>
          <p:cNvPr id="123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2292" name="Object 12"/>
          <p:cNvGraphicFramePr>
            <a:graphicFrameLocks noChangeAspect="1"/>
          </p:cNvGraphicFramePr>
          <p:nvPr/>
        </p:nvGraphicFramePr>
        <p:xfrm>
          <a:off x="2843213" y="6129338"/>
          <a:ext cx="1296987" cy="657225"/>
        </p:xfrm>
        <a:graphic>
          <a:graphicData uri="http://schemas.openxmlformats.org/presentationml/2006/ole">
            <p:oleObj spid="_x0000_s12292" name="Formel" r:id="rId5" imgW="7366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17488"/>
            <a:ext cx="4464050" cy="6905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4.5.1 </a:t>
            </a:r>
            <a:r>
              <a:rPr lang="de-DE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Generalitati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95288" y="1341438"/>
            <a:ext cx="849788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algn="just" eaLnBrk="0" hangingPunct="0">
              <a:tabLst>
                <a:tab pos="533400" algn="l"/>
              </a:tabLst>
            </a:pPr>
            <a:r>
              <a:rPr lang="ro-RO" sz="2400">
                <a:cs typeface="Times New Roman" pitchFamily="18" charset="0"/>
              </a:rPr>
              <a:t>Mecanismele cu camă trebuiesc să îndeplinească din punct de vedere cinetostatic şi de rezistenţă următoarele cerinţe:</a:t>
            </a:r>
            <a:endParaRPr lang="de-DE" sz="2400">
              <a:cs typeface="Times New Roman" pitchFamily="18" charset="0"/>
            </a:endParaRPr>
          </a:p>
          <a:p>
            <a:pPr indent="180975" algn="just" eaLnBrk="0" hangingPunct="0">
              <a:tabLst>
                <a:tab pos="533400" algn="l"/>
              </a:tabLst>
            </a:pPr>
            <a:endParaRPr lang="de-DE" sz="2400"/>
          </a:p>
          <a:p>
            <a:pPr indent="180975" algn="just" eaLnBrk="0" hangingPunct="0">
              <a:buFontTx/>
              <a:buChar char="•"/>
              <a:tabLst>
                <a:tab pos="533400" algn="l"/>
              </a:tabLst>
            </a:pPr>
            <a:r>
              <a:rPr lang="ro-RO" sz="2400">
                <a:cs typeface="Times New Roman" pitchFamily="18" charset="0"/>
              </a:rPr>
              <a:t>să asigure permanent o forţă de contact dintre camă şi tachet, astfel încât să nu existe în nici un moment din timpul funcţionării riscul de desprindere al tachetului de camă; </a:t>
            </a:r>
            <a:endParaRPr lang="de-DE" sz="24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533400" algn="l"/>
              </a:tabLst>
            </a:pPr>
            <a:endParaRPr lang="de-DE" sz="2400"/>
          </a:p>
          <a:p>
            <a:pPr indent="180975" algn="just" eaLnBrk="0" hangingPunct="0">
              <a:buFontTx/>
              <a:buChar char="•"/>
              <a:tabLst>
                <a:tab pos="533400" algn="l"/>
              </a:tabLst>
            </a:pPr>
            <a:r>
              <a:rPr lang="ro-RO" sz="2400">
                <a:cs typeface="Times New Roman" pitchFamily="18" charset="0"/>
              </a:rPr>
              <a:t>să se dimensioneze lăţimea camei, astfel încât lăţimea de contact dintre camă şi tachet să reziste la solicitarea de contact;</a:t>
            </a:r>
            <a:endParaRPr lang="de-DE" sz="24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533400" algn="l"/>
              </a:tabLst>
            </a:pPr>
            <a:endParaRPr lang="de-DE" sz="2400"/>
          </a:p>
          <a:p>
            <a:pPr indent="180975" algn="just" eaLnBrk="0" hangingPunct="0">
              <a:buFontTx/>
              <a:buChar char="•"/>
              <a:tabLst>
                <a:tab pos="533400" algn="l"/>
              </a:tabLst>
            </a:pPr>
            <a:r>
              <a:rPr lang="ro-RO" sz="2400">
                <a:cs typeface="Times New Roman" pitchFamily="18" charset="0"/>
              </a:rPr>
              <a:t>să se aleagă o acţionare care să asigure în condiţii economice o putere necesară învingerii momentelor rezistente reduse la arborele camei.</a:t>
            </a:r>
            <a:endParaRPr lang="ro-RO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96850" y="903288"/>
          <a:ext cx="3654425" cy="5549900"/>
        </p:xfrm>
        <a:graphic>
          <a:graphicData uri="http://schemas.openxmlformats.org/presentationml/2006/ole">
            <p:oleObj spid="_x0000_s1026" name="AutoCAD Drawing" r:id="rId3" imgW="8934450" imgH="5067300" progId="AutoCAD.Drawing.18">
              <p:embed/>
            </p:oleObj>
          </a:graphicData>
        </a:graphic>
      </p:graphicFrame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067175" y="1196975"/>
            <a:ext cx="484028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Forţa tehnologică (utilă) F</a:t>
            </a:r>
            <a:r>
              <a:rPr lang="ro-RO" sz="2000" baseline="-30000">
                <a:cs typeface="Times New Roman" pitchFamily="18" charset="0"/>
              </a:rPr>
              <a:t>t31</a:t>
            </a:r>
            <a:endParaRPr lang="de-DE" sz="2000" baseline="-30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Greutatea tachetului G</a:t>
            </a:r>
            <a:r>
              <a:rPr lang="ro-RO" sz="2000" baseline="-30000">
                <a:cs typeface="Times New Roman" pitchFamily="18" charset="0"/>
              </a:rPr>
              <a:t>3</a:t>
            </a:r>
            <a:r>
              <a:rPr lang="ro-RO" sz="2000">
                <a:cs typeface="Times New Roman" pitchFamily="18" charset="0"/>
              </a:rPr>
              <a:t>;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F</a:t>
            </a:r>
            <a:r>
              <a:rPr lang="ro-RO" sz="2000">
                <a:cs typeface="Times New Roman" pitchFamily="18" charset="0"/>
              </a:rPr>
              <a:t>orţa elastică F</a:t>
            </a:r>
            <a:r>
              <a:rPr lang="ro-RO" sz="2000" baseline="-30000">
                <a:cs typeface="Times New Roman" pitchFamily="18" charset="0"/>
              </a:rPr>
              <a:t>e31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(apare numai în cazul mecanismelor la 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care contactul este asigurat prin forţă);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F</a:t>
            </a:r>
            <a:r>
              <a:rPr lang="ro-RO" sz="2000">
                <a:cs typeface="Times New Roman" pitchFamily="18" charset="0"/>
              </a:rPr>
              <a:t>orţa de inerţie F</a:t>
            </a:r>
            <a:r>
              <a:rPr lang="ro-RO" sz="2000" baseline="-30000">
                <a:cs typeface="Times New Roman" pitchFamily="18" charset="0"/>
              </a:rPr>
              <a:t>i3</a:t>
            </a:r>
            <a:endParaRPr lang="de-DE" sz="2000" baseline="-30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R</a:t>
            </a:r>
            <a:r>
              <a:rPr lang="ro-RO" sz="2000">
                <a:cs typeface="Times New Roman" pitchFamily="18" charset="0"/>
              </a:rPr>
              <a:t>eacţiunea din cupla superioară R</a:t>
            </a:r>
            <a:r>
              <a:rPr lang="ro-RO" sz="2000" baseline="-30000">
                <a:cs typeface="Times New Roman" pitchFamily="18" charset="0"/>
              </a:rPr>
              <a:t>32</a:t>
            </a:r>
            <a:r>
              <a:rPr lang="ro-RO" sz="2000">
                <a:cs typeface="Times New Roman" pitchFamily="18" charset="0"/>
              </a:rPr>
              <a:t>.</a:t>
            </a:r>
            <a:endParaRPr lang="ro-R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0" y="836613"/>
          <a:ext cx="5634038" cy="5170487"/>
        </p:xfrm>
        <a:graphic>
          <a:graphicData uri="http://schemas.openxmlformats.org/presentationml/2006/ole">
            <p:oleObj spid="_x0000_s2050" name="AutoCAD Drawing" r:id="rId3" imgW="8934450" imgH="5067300" progId="AutoCAD.Drawing.18">
              <p:embed/>
            </p:oleObj>
          </a:graphicData>
        </a:graphic>
      </p:graphicFrame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580063" y="1168400"/>
            <a:ext cx="3492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Momentul</a:t>
            </a:r>
            <a:r>
              <a:rPr lang="ro-RO" sz="2000">
                <a:cs typeface="Times New Roman" pitchFamily="18" charset="0"/>
              </a:rPr>
              <a:t> tehnologic 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(util) </a:t>
            </a:r>
            <a:r>
              <a:rPr lang="de-DE" sz="2000">
                <a:cs typeface="Times New Roman" pitchFamily="18" charset="0"/>
              </a:rPr>
              <a:t>M</a:t>
            </a:r>
            <a:r>
              <a:rPr lang="ro-RO" sz="2000" baseline="-30000">
                <a:cs typeface="Times New Roman" pitchFamily="18" charset="0"/>
              </a:rPr>
              <a:t>t31</a:t>
            </a:r>
            <a:endParaRPr lang="de-DE" sz="2000" baseline="-30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Greutatea tachetului G</a:t>
            </a:r>
            <a:r>
              <a:rPr lang="ro-RO" sz="2000" baseline="-30000">
                <a:cs typeface="Times New Roman" pitchFamily="18" charset="0"/>
              </a:rPr>
              <a:t>3</a:t>
            </a:r>
            <a:r>
              <a:rPr lang="ro-RO" sz="2000">
                <a:cs typeface="Times New Roman" pitchFamily="18" charset="0"/>
              </a:rPr>
              <a:t>;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M</a:t>
            </a:r>
            <a:r>
              <a:rPr lang="ro-RO" sz="2000">
                <a:cs typeface="Times New Roman" pitchFamily="18" charset="0"/>
              </a:rPr>
              <a:t>o</a:t>
            </a:r>
            <a:r>
              <a:rPr lang="de-DE" sz="2000">
                <a:cs typeface="Times New Roman" pitchFamily="18" charset="0"/>
              </a:rPr>
              <a:t>mentul</a:t>
            </a:r>
            <a:r>
              <a:rPr lang="ro-RO" sz="2000">
                <a:cs typeface="Times New Roman" pitchFamily="18" charset="0"/>
              </a:rPr>
              <a:t> elastic </a:t>
            </a:r>
            <a:r>
              <a:rPr lang="de-DE" sz="2000">
                <a:cs typeface="Times New Roman" pitchFamily="18" charset="0"/>
              </a:rPr>
              <a:t>M</a:t>
            </a:r>
            <a:r>
              <a:rPr lang="ro-RO" sz="2000" baseline="-30000">
                <a:cs typeface="Times New Roman" pitchFamily="18" charset="0"/>
              </a:rPr>
              <a:t>e31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(apare numai în cazul mecanismelor la care contactul este asigurat prin forţă);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M</a:t>
            </a:r>
            <a:r>
              <a:rPr lang="ro-RO" sz="2000">
                <a:cs typeface="Times New Roman" pitchFamily="18" charset="0"/>
              </a:rPr>
              <a:t>o</a:t>
            </a:r>
            <a:r>
              <a:rPr lang="de-DE" sz="2000">
                <a:cs typeface="Times New Roman" pitchFamily="18" charset="0"/>
              </a:rPr>
              <a:t>mentul</a:t>
            </a:r>
            <a:r>
              <a:rPr lang="ro-RO" sz="2000">
                <a:cs typeface="Times New Roman" pitchFamily="18" charset="0"/>
              </a:rPr>
              <a:t> de inerţie </a:t>
            </a:r>
            <a:r>
              <a:rPr lang="de-DE" sz="2000">
                <a:cs typeface="Times New Roman" pitchFamily="18" charset="0"/>
              </a:rPr>
              <a:t>M</a:t>
            </a:r>
            <a:r>
              <a:rPr lang="ro-RO" sz="2000" baseline="-30000">
                <a:cs typeface="Times New Roman" pitchFamily="18" charset="0"/>
              </a:rPr>
              <a:t>i3</a:t>
            </a:r>
            <a:endParaRPr lang="de-DE" sz="2000" baseline="-30000">
              <a:cs typeface="Times New Roman" pitchFamily="18" charset="0"/>
            </a:endParaRPr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endParaRPr lang="de-DE" sz="2000"/>
          </a:p>
          <a:p>
            <a:pPr indent="180975" algn="just" eaLnBrk="0" hangingPunct="0">
              <a:buFontTx/>
              <a:buChar char="•"/>
              <a:tabLst>
                <a:tab pos="180975" algn="l"/>
                <a:tab pos="409575" algn="l"/>
              </a:tabLst>
            </a:pPr>
            <a:r>
              <a:rPr lang="de-DE" sz="2000">
                <a:cs typeface="Times New Roman" pitchFamily="18" charset="0"/>
              </a:rPr>
              <a:t>R</a:t>
            </a:r>
            <a:r>
              <a:rPr lang="ro-RO" sz="2000">
                <a:cs typeface="Times New Roman" pitchFamily="18" charset="0"/>
              </a:rPr>
              <a:t>eacţiunea din cupla</a:t>
            </a:r>
            <a:endParaRPr lang="de-DE" sz="2000">
              <a:cs typeface="Times New Roman" pitchFamily="18" charset="0"/>
            </a:endParaRPr>
          </a:p>
          <a:p>
            <a:pPr indent="180975" algn="just" eaLnBrk="0" hangingPunct="0">
              <a:tabLst>
                <a:tab pos="180975" algn="l"/>
                <a:tab pos="409575" algn="l"/>
              </a:tabLst>
            </a:pPr>
            <a:r>
              <a:rPr lang="ro-RO" sz="2000">
                <a:cs typeface="Times New Roman" pitchFamily="18" charset="0"/>
              </a:rPr>
              <a:t> superioară R</a:t>
            </a:r>
            <a:r>
              <a:rPr lang="ro-RO" sz="2000" baseline="-30000">
                <a:cs typeface="Times New Roman" pitchFamily="18" charset="0"/>
              </a:rPr>
              <a:t>32</a:t>
            </a:r>
            <a:r>
              <a:rPr lang="ro-RO" sz="2000">
                <a:cs typeface="Times New Roman" pitchFamily="18" charset="0"/>
              </a:rPr>
              <a:t>.</a:t>
            </a:r>
            <a:endParaRPr lang="ro-R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30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3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3088" name="Rectangle 3"/>
          <p:cNvSpPr>
            <a:spLocks noChangeArrowheads="1"/>
          </p:cNvSpPr>
          <p:nvPr/>
        </p:nvSpPr>
        <p:spPr bwMode="auto">
          <a:xfrm>
            <a:off x="179388" y="765175"/>
            <a:ext cx="6484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457200" algn="l"/>
                <a:tab pos="677863" algn="l"/>
              </a:tabLst>
            </a:pPr>
            <a:r>
              <a:rPr lang="ro-RO" u="sng">
                <a:cs typeface="Times New Roman" pitchFamily="18" charset="0"/>
              </a:rPr>
              <a:t>Determinarea forţei sau a momentului de inerţie a tachetului</a:t>
            </a:r>
            <a:endParaRPr lang="ro-RO"/>
          </a:p>
        </p:txBody>
      </p:sp>
      <p:sp>
        <p:nvSpPr>
          <p:cNvPr id="30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11188" y="1125538"/>
          <a:ext cx="3222625" cy="431800"/>
        </p:xfrm>
        <a:graphic>
          <a:graphicData uri="http://schemas.openxmlformats.org/presentationml/2006/ole">
            <p:oleObj spid="_x0000_s3074" name="Formel" r:id="rId3" imgW="1701800" imgH="228600" progId="Equation.3">
              <p:embed/>
            </p:oleObj>
          </a:graphicData>
        </a:graphic>
      </p:graphicFrame>
      <p:sp>
        <p:nvSpPr>
          <p:cNvPr id="30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596900" y="1557338"/>
          <a:ext cx="3473450" cy="431800"/>
        </p:xfrm>
        <a:graphic>
          <a:graphicData uri="http://schemas.openxmlformats.org/presentationml/2006/ole">
            <p:oleObj spid="_x0000_s3075" name="Formel" r:id="rId4" imgW="1841500" imgH="228600" progId="Equation.3">
              <p:embed/>
            </p:oleObj>
          </a:graphicData>
        </a:graphic>
      </p:graphicFrame>
      <p:sp>
        <p:nvSpPr>
          <p:cNvPr id="3091" name="Rectangle 8"/>
          <p:cNvSpPr>
            <a:spLocks noChangeArrowheads="1"/>
          </p:cNvSpPr>
          <p:nvPr/>
        </p:nvSpPr>
        <p:spPr bwMode="auto">
          <a:xfrm>
            <a:off x="250825" y="2032000"/>
            <a:ext cx="432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457200" algn="l"/>
              </a:tabLst>
            </a:pPr>
            <a:r>
              <a:rPr lang="ro-RO" u="sng">
                <a:cs typeface="Times New Roman" pitchFamily="18" charset="0"/>
              </a:rPr>
              <a:t>Forţa tehnologică (utilă)</a:t>
            </a:r>
            <a:endParaRPr lang="ro-RO"/>
          </a:p>
        </p:txBody>
      </p:sp>
      <p:sp>
        <p:nvSpPr>
          <p:cNvPr id="30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611188" y="2490788"/>
          <a:ext cx="1360487" cy="342900"/>
        </p:xfrm>
        <a:graphic>
          <a:graphicData uri="http://schemas.openxmlformats.org/presentationml/2006/ole">
            <p:oleObj spid="_x0000_s3076" name="Formel" r:id="rId5" imgW="787058" imgH="203112" progId="Equation.3">
              <p:embed/>
            </p:oleObj>
          </a:graphicData>
        </a:graphic>
      </p:graphicFrame>
      <p:sp>
        <p:nvSpPr>
          <p:cNvPr id="309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611188" y="2906713"/>
          <a:ext cx="1557337" cy="342900"/>
        </p:xfrm>
        <a:graphic>
          <a:graphicData uri="http://schemas.openxmlformats.org/presentationml/2006/ole">
            <p:oleObj spid="_x0000_s3077" name="Formel" r:id="rId6" imgW="901309" imgH="203112" progId="Equation.3">
              <p:embed/>
            </p:oleObj>
          </a:graphicData>
        </a:graphic>
      </p:graphicFrame>
      <p:sp>
        <p:nvSpPr>
          <p:cNvPr id="3094" name="Rectangle 13"/>
          <p:cNvSpPr>
            <a:spLocks noChangeArrowheads="1"/>
          </p:cNvSpPr>
          <p:nvPr/>
        </p:nvSpPr>
        <p:spPr bwMode="auto">
          <a:xfrm>
            <a:off x="250825" y="3281363"/>
            <a:ext cx="4033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457200" algn="l"/>
              </a:tabLst>
            </a:pPr>
            <a:r>
              <a:rPr lang="ro-RO" u="sng">
                <a:cs typeface="Times New Roman" pitchFamily="18" charset="0"/>
              </a:rPr>
              <a:t>Forţa elastică a arcului</a:t>
            </a:r>
            <a:endParaRPr lang="ro-RO"/>
          </a:p>
        </p:txBody>
      </p:sp>
      <p:sp>
        <p:nvSpPr>
          <p:cNvPr id="30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684213" y="3789363"/>
          <a:ext cx="1703387" cy="344487"/>
        </p:xfrm>
        <a:graphic>
          <a:graphicData uri="http://schemas.openxmlformats.org/presentationml/2006/ole">
            <p:oleObj spid="_x0000_s3078" name="Formel" r:id="rId7" imgW="990170" imgH="203112" progId="Equation.3">
              <p:embed/>
            </p:oleObj>
          </a:graphicData>
        </a:graphic>
      </p:graphicFrame>
      <p:sp>
        <p:nvSpPr>
          <p:cNvPr id="309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4643438" y="3805238"/>
          <a:ext cx="1611312" cy="344487"/>
        </p:xfrm>
        <a:graphic>
          <a:graphicData uri="http://schemas.openxmlformats.org/presentationml/2006/ole">
            <p:oleObj spid="_x0000_s3079" name="Formel" r:id="rId8" imgW="926698" imgH="203112" progId="Equation.3">
              <p:embed/>
            </p:oleObj>
          </a:graphicData>
        </a:graphic>
      </p:graphicFrame>
      <p:sp>
        <p:nvSpPr>
          <p:cNvPr id="309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80" name="Object 18"/>
          <p:cNvGraphicFramePr>
            <a:graphicFrameLocks noChangeAspect="1"/>
          </p:cNvGraphicFramePr>
          <p:nvPr/>
        </p:nvGraphicFramePr>
        <p:xfrm>
          <a:off x="684213" y="4221163"/>
          <a:ext cx="2159000" cy="407987"/>
        </p:xfrm>
        <a:graphic>
          <a:graphicData uri="http://schemas.openxmlformats.org/presentationml/2006/ole">
            <p:oleObj spid="_x0000_s3080" name="Formel" r:id="rId9" imgW="1206500" imgH="228600" progId="Equation.3">
              <p:embed/>
            </p:oleObj>
          </a:graphicData>
        </a:graphic>
      </p:graphicFrame>
      <p:sp>
        <p:nvSpPr>
          <p:cNvPr id="3098" name="Rectangle 20"/>
          <p:cNvSpPr>
            <a:spLocks noChangeArrowheads="1"/>
          </p:cNvSpPr>
          <p:nvPr/>
        </p:nvSpPr>
        <p:spPr bwMode="auto">
          <a:xfrm>
            <a:off x="323850" y="4643438"/>
            <a:ext cx="406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>
              <a:buFontTx/>
              <a:buChar char="•"/>
              <a:tabLst>
                <a:tab pos="457200" algn="l"/>
              </a:tabLst>
            </a:pPr>
            <a:r>
              <a:rPr lang="ro-RO" u="sng">
                <a:cs typeface="Times New Roman" pitchFamily="18" charset="0"/>
              </a:rPr>
              <a:t>Greutatea tachetului</a:t>
            </a:r>
            <a:endParaRPr lang="ro-RO"/>
          </a:p>
        </p:txBody>
      </p:sp>
      <p:sp>
        <p:nvSpPr>
          <p:cNvPr id="309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81" name="Object 21"/>
          <p:cNvGraphicFramePr>
            <a:graphicFrameLocks noChangeAspect="1"/>
          </p:cNvGraphicFramePr>
          <p:nvPr/>
        </p:nvGraphicFramePr>
        <p:xfrm>
          <a:off x="611188" y="5157788"/>
          <a:ext cx="1868487" cy="358775"/>
        </p:xfrm>
        <a:graphic>
          <a:graphicData uri="http://schemas.openxmlformats.org/presentationml/2006/ole">
            <p:oleObj spid="_x0000_s3081" name="Formel" r:id="rId10" imgW="1040948" imgH="203112" progId="Equation.3">
              <p:embed/>
            </p:oleObj>
          </a:graphicData>
        </a:graphic>
      </p:graphicFrame>
      <p:sp>
        <p:nvSpPr>
          <p:cNvPr id="31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82" name="Object 23"/>
          <p:cNvGraphicFramePr>
            <a:graphicFrameLocks noChangeAspect="1"/>
          </p:cNvGraphicFramePr>
          <p:nvPr/>
        </p:nvGraphicFramePr>
        <p:xfrm>
          <a:off x="4592638" y="5173663"/>
          <a:ext cx="1492250" cy="342900"/>
        </p:xfrm>
        <a:graphic>
          <a:graphicData uri="http://schemas.openxmlformats.org/presentationml/2006/ole">
            <p:oleObj spid="_x0000_s3082" name="Formel" r:id="rId11" imgW="863225" imgH="203112" progId="Equation.3">
              <p:embed/>
            </p:oleObj>
          </a:graphicData>
        </a:graphic>
      </p:graphicFrame>
      <p:sp>
        <p:nvSpPr>
          <p:cNvPr id="310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83" name="Object 25"/>
          <p:cNvGraphicFramePr>
            <a:graphicFrameLocks noChangeAspect="1"/>
          </p:cNvGraphicFramePr>
          <p:nvPr/>
        </p:nvGraphicFramePr>
        <p:xfrm>
          <a:off x="3452813" y="5876925"/>
          <a:ext cx="3824287" cy="360363"/>
        </p:xfrm>
        <a:graphic>
          <a:graphicData uri="http://schemas.openxmlformats.org/presentationml/2006/ole">
            <p:oleObj spid="_x0000_s3083" name="Formel" r:id="rId12" imgW="2120900" imgH="203200" progId="Equation.3">
              <p:embed/>
            </p:oleObj>
          </a:graphicData>
        </a:graphic>
      </p:graphicFrame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3084" name="Object 27"/>
          <p:cNvGraphicFramePr>
            <a:graphicFrameLocks noChangeAspect="1"/>
          </p:cNvGraphicFramePr>
          <p:nvPr/>
        </p:nvGraphicFramePr>
        <p:xfrm>
          <a:off x="3452813" y="6308725"/>
          <a:ext cx="4071937" cy="333375"/>
        </p:xfrm>
        <a:graphic>
          <a:graphicData uri="http://schemas.openxmlformats.org/presentationml/2006/ole">
            <p:oleObj spid="_x0000_s3084" name="Formel" r:id="rId13" imgW="2451100" imgH="203200" progId="Equation.3">
              <p:embed/>
            </p:oleObj>
          </a:graphicData>
        </a:graphic>
      </p:graphicFrame>
      <p:sp>
        <p:nvSpPr>
          <p:cNvPr id="3103" name="Rechteck 33"/>
          <p:cNvSpPr>
            <a:spLocks noChangeArrowheads="1"/>
          </p:cNvSpPr>
          <p:nvPr/>
        </p:nvSpPr>
        <p:spPr bwMode="auto">
          <a:xfrm>
            <a:off x="395288" y="5921375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Condiţia de asigurare a contactului permanent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0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1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1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931863" y="692150"/>
          <a:ext cx="7359650" cy="6121400"/>
        </p:xfrm>
        <a:graphic>
          <a:graphicData uri="http://schemas.openxmlformats.org/presentationml/2006/ole">
            <p:oleObj spid="_x0000_s4098" name="AutoCAD Drawing" r:id="rId3" imgW="11125080" imgH="6810480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973138" y="692150"/>
          <a:ext cx="5694362" cy="6045200"/>
        </p:xfrm>
        <a:graphic>
          <a:graphicData uri="http://schemas.openxmlformats.org/presentationml/2006/ole">
            <p:oleObj spid="_x0000_s5122" name="AutoCAD Drawing" r:id="rId3" imgW="11125080" imgH="6810480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5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6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61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639763" y="704850"/>
          <a:ext cx="7604125" cy="6108700"/>
        </p:xfrm>
        <a:graphic>
          <a:graphicData uri="http://schemas.openxmlformats.org/presentationml/2006/ole">
            <p:oleObj spid="_x0000_s6146" name="AutoCAD Drawing" r:id="rId3" imgW="11125080" imgH="6810480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3" y="-26988"/>
            <a:ext cx="9324976" cy="690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4.5.2 ASIGURAREA PERMANENTĂ A CONTACTULUI DINTRE TACHET ŞI CAMĂ</a:t>
            </a: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sp>
        <p:nvSpPr>
          <p:cNvPr id="7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468313" y="1708150"/>
          <a:ext cx="5327650" cy="425450"/>
        </p:xfrm>
        <a:graphic>
          <a:graphicData uri="http://schemas.openxmlformats.org/presentationml/2006/ole">
            <p:oleObj spid="_x0000_s7170" name="Formel" r:id="rId3" imgW="2870200" imgH="228600" progId="Equation.3">
              <p:embed/>
            </p:oleObj>
          </a:graphicData>
        </a:graphic>
      </p:graphicFrame>
      <p:sp>
        <p:nvSpPr>
          <p:cNvPr id="71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68313" y="2636838"/>
          <a:ext cx="5202237" cy="431800"/>
        </p:xfrm>
        <a:graphic>
          <a:graphicData uri="http://schemas.openxmlformats.org/presentationml/2006/ole">
            <p:oleObj spid="_x0000_s7171" name="Formel" r:id="rId4" imgW="2755900" imgH="228600" progId="Equation.3">
              <p:embed/>
            </p:oleObj>
          </a:graphicData>
        </a:graphic>
      </p:graphicFrame>
      <p:sp>
        <p:nvSpPr>
          <p:cNvPr id="7190" name="Rechteck 24"/>
          <p:cNvSpPr>
            <a:spLocks noChangeArrowheads="1"/>
          </p:cNvSpPr>
          <p:nvPr/>
        </p:nvSpPr>
        <p:spPr bwMode="auto">
          <a:xfrm>
            <a:off x="395288" y="1268413"/>
            <a:ext cx="320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Forţa elastică de siguranţă</a:t>
            </a:r>
          </a:p>
        </p:txBody>
      </p:sp>
      <p:sp>
        <p:nvSpPr>
          <p:cNvPr id="7191" name="Rechteck 25"/>
          <p:cNvSpPr>
            <a:spLocks noChangeArrowheads="1"/>
          </p:cNvSpPr>
          <p:nvPr/>
        </p:nvSpPr>
        <p:spPr bwMode="auto">
          <a:xfrm>
            <a:off x="395288" y="2205038"/>
            <a:ext cx="371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Forţa elastică de pretensionare</a:t>
            </a:r>
          </a:p>
        </p:txBody>
      </p:sp>
      <p:sp>
        <p:nvSpPr>
          <p:cNvPr id="719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o-RO"/>
          </a:p>
        </p:txBody>
      </p:sp>
      <p:graphicFrame>
        <p:nvGraphicFramePr>
          <p:cNvPr id="7172" name="Object 10"/>
          <p:cNvGraphicFramePr>
            <a:graphicFrameLocks noChangeAspect="1"/>
          </p:cNvGraphicFramePr>
          <p:nvPr/>
        </p:nvGraphicFramePr>
        <p:xfrm>
          <a:off x="3132138" y="4016375"/>
          <a:ext cx="1800225" cy="852488"/>
        </p:xfrm>
        <a:graphic>
          <a:graphicData uri="http://schemas.openxmlformats.org/presentationml/2006/ole">
            <p:oleObj spid="_x0000_s7172" name="Formel" r:id="rId5" imgW="901309" imgH="431613" progId="Equation.3">
              <p:embed/>
            </p:oleObj>
          </a:graphicData>
        </a:graphic>
      </p:graphicFrame>
      <p:sp>
        <p:nvSpPr>
          <p:cNvPr id="7193" name="Rechteck 28"/>
          <p:cNvSpPr>
            <a:spLocks noChangeArrowheads="1"/>
          </p:cNvSpPr>
          <p:nvPr/>
        </p:nvSpPr>
        <p:spPr bwMode="auto">
          <a:xfrm>
            <a:off x="1403350" y="3500438"/>
            <a:ext cx="2293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Constanta elastică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491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Gill Sans MT</vt:lpstr>
      <vt:lpstr>Wingdings 2</vt:lpstr>
      <vt:lpstr>Verdana</vt:lpstr>
      <vt:lpstr>Calibri</vt:lpstr>
      <vt:lpstr>Times New Roman</vt:lpstr>
      <vt:lpstr>Nyad</vt:lpstr>
      <vt:lpstr>AutoCAD Drawing</vt:lpstr>
      <vt:lpstr>Microsoft Formel-Editor 3.0</vt:lpstr>
      <vt:lpstr>Cap.4  Cinetostatica şi calculul de rezistenţă  a mecanismului cu camă </vt:lpstr>
      <vt:lpstr>4.5.1 Generalitati</vt:lpstr>
      <vt:lpstr>4.5.2 ASIGURAREA PERMANENTĂ A CONTACTULUI DINTRE TACHET ŞI CAMĂ</vt:lpstr>
      <vt:lpstr>4.5.2 ASIGURAREA PERMANENTĂ A CONTACTULUI DINTRE TACHET ŞI CAMĂ</vt:lpstr>
      <vt:lpstr>4.5.2 ASIGURAREA PERMANENTĂ A CONTACTULUI DINTRE TACHET ŞI CAMĂ</vt:lpstr>
      <vt:lpstr>4.5.2 ASIGURAREA PERMANENTĂ A CONTACTULUI DINTRE TACHET ŞI CAMĂ</vt:lpstr>
      <vt:lpstr>4.5.2 ASIGURAREA PERMANENTĂ A CONTACTULUI DINTRE TACHET ŞI CAMĂ</vt:lpstr>
      <vt:lpstr>4.5.2 ASIGURAREA PERMANENTĂ A CONTACTULUI DINTRE TACHET ŞI CAMĂ</vt:lpstr>
      <vt:lpstr>4.5.2 ASIGURAREA PERMANENTĂ A CONTACTULUI DINTRE TACHET ŞI CAMĂ</vt:lpstr>
      <vt:lpstr>4.5.3 DETERMINAREA MOMENTULUI MOTOR LA MECANISMELE CU CAMĂ</vt:lpstr>
      <vt:lpstr>4.5.4 Determinarea puterii necesare a motorului de acţionare</vt:lpstr>
      <vt:lpstr>4.5.5 DETERMINAREA LĂŢIMII DE CONTACT</vt:lpstr>
      <vt:lpstr>4.5.5 DETERMINAREA LĂŢIMII DE CONTACT</vt:lpstr>
      <vt:lpstr>4.5.6 DETERMINAREA ANALITICĂ A RAZEI DE CURBURĂ A CAMEI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LOVASZ</dc:creator>
  <cp:lastModifiedBy>User</cp:lastModifiedBy>
  <cp:revision>48</cp:revision>
  <dcterms:created xsi:type="dcterms:W3CDTF">2011-02-15T19:25:42Z</dcterms:created>
  <dcterms:modified xsi:type="dcterms:W3CDTF">2019-05-05T14:37:24Z</dcterms:modified>
</cp:coreProperties>
</file>