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66" r:id="rId5"/>
    <p:sldId id="258" r:id="rId6"/>
    <p:sldId id="259" r:id="rId7"/>
    <p:sldId id="261" r:id="rId8"/>
    <p:sldId id="272" r:id="rId9"/>
    <p:sldId id="262" r:id="rId10"/>
    <p:sldId id="267" r:id="rId11"/>
    <p:sldId id="269" r:id="rId12"/>
    <p:sldId id="268" r:id="rId13"/>
    <p:sldId id="270" r:id="rId14"/>
    <p:sldId id="271" r:id="rId15"/>
    <p:sldId id="263" r:id="rId16"/>
    <p:sldId id="265" r:id="rId17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992C4C-D24F-4AEF-8BFF-21D9AB03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810F46-9B4B-4D3E-80EC-C877A9B52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22E5BC-A956-467B-9EE4-B2AFA0AAA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0D9A04-58B3-47B7-9ED1-7B45C1B2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0F8490-3097-438D-AA5B-B602C7FD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96E880-FBA2-42FA-A2CF-02A3D3805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A14CE8-02A9-4587-9E32-A8162175A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D82E48-38E4-4025-A493-58535889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677219-795F-47A6-BD07-BB0F027F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C87832-C5EB-4DD8-BFA6-C299F41E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F388EA-55F0-41BE-808F-D0B52303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80A220-4AF8-4627-AB87-E1FF1ECD0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9FFB9D-D879-44EC-A9CE-11020E4CA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1FF70C-5B30-41FA-B844-C99A1962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E5A3FE-90F6-46F7-B719-D207EF72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9D6BE-8FDF-46AD-8CE4-7E3441977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70EA45-3A24-401E-B802-31B8FEF2E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88D399-47A8-4F16-85E3-EFD526EC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F39514-FDD7-4EA3-BFFC-4D8F39E5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D65DB5-D255-4AA4-A4E2-19D43162B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173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7A4C3-0329-4176-9F65-6F9DFBF8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E085BC-7D46-470F-878C-766C280D8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954E71-3C79-4BE3-9690-0DD923747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FFDD50-5CD8-4312-BB75-9778A945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C5AF7B-7458-4728-A529-635C33CB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078640" y="1604520"/>
            <a:ext cx="4985640" cy="3977280"/>
          </a:xfrm>
          <a:prstGeom prst="rect">
            <a:avLst/>
          </a:prstGeom>
          <a:ln>
            <a:noFill/>
          </a:ln>
        </p:spPr>
      </p:pic>
      <p:pic>
        <p:nvPicPr>
          <p:cNvPr id="72" name="Picture 71"/>
          <p:cNvPicPr/>
          <p:nvPr/>
        </p:nvPicPr>
        <p:blipFill>
          <a:blip r:embed="rId2"/>
          <a:stretch/>
        </p:blipFill>
        <p:spPr>
          <a:xfrm>
            <a:off x="2078640" y="1604520"/>
            <a:ext cx="49856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FFE49C-103C-4BD8-80E3-3041B42E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8E1B7E-DBAD-41BC-B513-658F0359A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14507C-A53C-426B-85FC-6AC0C67AC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223D2E-73DA-4794-B51F-9F56F9E1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5ABFCA-FA3A-4969-B3EE-34B646C5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3684FA-ADB8-403D-888F-130E747CC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5D652E-3ABE-460F-9CB9-94DB6D290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EBC20C-B1E4-4382-A764-6DBA468C2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2009EF-2DC2-4A65-AD67-10762DE4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841235-0AA3-494B-B497-A46E3932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3318D-4F4B-47A7-95D3-5CC8BEA0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8E2059-6CF5-48A4-81F8-F01A11C2A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E4AC6A-0FE5-4179-8B6D-BD7562AE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A956E2-1051-40B1-9E0E-EEAB9AC1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D5EEB0-A467-416C-89D8-6B63522C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CCC451-2978-4D5C-8B15-009D10FF0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B3FCA4-C4C4-42AE-9450-EF2C93345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A685D1-DED9-4790-AC7F-66D3626D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207ADD-9140-4579-91FD-7ACE2BD18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4C5FE0-D496-4976-AFF9-7199EB8E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1294C-1FCA-414B-85FA-477334B11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0C543F-CCD1-40D3-8E02-E1DD481F6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7C75ED-0674-4B81-B082-B756C60B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F06428-2DE6-4A12-83BA-59FAC9C2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B34D13-A61F-49AD-80D2-1C64D5EF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51A0CB-9E36-4CAF-9C26-6FF71125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82491C-C03D-40EC-B6A1-EEA82908B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C8B5B1-A0AB-461C-B8A1-ED7F3631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CCB44B-70DF-45E5-909F-E440A402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94C787-EA2C-4705-94B2-35825976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592A72-8C1B-48FE-B377-A7A88CCF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856D3D-26D3-49FE-B9B8-1177686D9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73C77A-7374-4AB0-8EA6-2BC83C36B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827929-CDD2-4A85-A3C3-1EE42F43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1C8D6E-CC64-40F0-8D2C-AB23E4AE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3837507-CDA3-4444-A2CF-8C4B627E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C74790-85EC-4ADA-920D-2465FA944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731F3F-9345-41A1-92AD-87C54E039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D31C8-F0E3-4748-BABC-3C527629D35D}" type="datetimeFigureOut">
              <a:rPr lang="en-GB" smtClean="0"/>
              <a:t>15/01/2023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A8759D-963F-4F06-BD04-172B20E60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8E98C3-9E4D-4924-AF4E-B6101D7F0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o-RO" sz="4400">
                <a:latin typeface="Arial"/>
              </a:rPr>
              <a:t>Apasă pentru editare format text titlu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o-RO" sz="3200">
                <a:latin typeface="Arial"/>
              </a:rPr>
              <a:t>Apasă pentru editare format text contur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o-RO" sz="2800">
                <a:latin typeface="Arial"/>
              </a:rPr>
              <a:t>Al doilea nivel de schițare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o-RO" sz="2400">
                <a:latin typeface="Arial"/>
              </a:rPr>
              <a:t>Al treilea nivel de schițare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o-RO" sz="2000">
                <a:latin typeface="Arial"/>
              </a:rPr>
              <a:t>Al patrules nivel de schițare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o-RO" sz="2000">
                <a:latin typeface="Arial"/>
              </a:rPr>
              <a:t>Al cincilea nivel de schițare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o-RO" sz="2000">
                <a:latin typeface="Arial"/>
              </a:rPr>
              <a:t>Al șaselea nivel de schițare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o-RO" sz="2000">
                <a:latin typeface="Arial"/>
              </a:rPr>
              <a:t>Al șaptelea nivel de schițare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3"/>
          <p:cNvPicPr/>
          <p:nvPr/>
        </p:nvPicPr>
        <p:blipFill>
          <a:blip r:embed="rId2"/>
          <a:stretch/>
        </p:blipFill>
        <p:spPr>
          <a:xfrm>
            <a:off x="0" y="-17640"/>
            <a:ext cx="9143640" cy="6880320"/>
          </a:xfrm>
          <a:prstGeom prst="rect">
            <a:avLst/>
          </a:prstGeom>
          <a:ln>
            <a:noFill/>
          </a:ln>
        </p:spPr>
      </p:pic>
      <p:sp>
        <p:nvSpPr>
          <p:cNvPr id="74" name="CustomShape 1"/>
          <p:cNvSpPr/>
          <p:nvPr/>
        </p:nvSpPr>
        <p:spPr>
          <a:xfrm>
            <a:off x="6192000" y="4320000"/>
            <a:ext cx="2951640" cy="244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o-RO" sz="2000" b="1" strike="noStrike" dirty="0">
                <a:solidFill>
                  <a:srgbClr val="031467"/>
                </a:solidFill>
                <a:latin typeface="Myriad Pro"/>
              </a:rPr>
              <a:t>Facultatea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o-RO" sz="2000" b="1" dirty="0">
                <a:solidFill>
                  <a:srgbClr val="031467"/>
                </a:solidFill>
                <a:latin typeface="Myriad Pro"/>
              </a:rPr>
              <a:t>d</a:t>
            </a:r>
            <a:r>
              <a:rPr lang="ro-RO" sz="2000" b="1" strike="noStrike" dirty="0" smtClean="0">
                <a:solidFill>
                  <a:srgbClr val="031467"/>
                </a:solidFill>
                <a:latin typeface="Myriad Pro"/>
              </a:rPr>
              <a:t>e </a:t>
            </a:r>
          </a:p>
          <a:p>
            <a:pPr algn="ctr">
              <a:lnSpc>
                <a:spcPct val="100000"/>
              </a:lnSpc>
            </a:pPr>
            <a:r>
              <a:rPr lang="ro-RO" sz="2000" b="1" dirty="0">
                <a:solidFill>
                  <a:srgbClr val="031467"/>
                </a:solidFill>
                <a:latin typeface="Myriad Pro"/>
              </a:rPr>
              <a:t>M</a:t>
            </a:r>
            <a:r>
              <a:rPr lang="ro-RO" sz="2000" b="1" strike="noStrike" dirty="0" smtClean="0">
                <a:solidFill>
                  <a:srgbClr val="031467"/>
                </a:solidFill>
                <a:latin typeface="Myriad Pro"/>
              </a:rPr>
              <a:t>ecanică</a:t>
            </a:r>
            <a:endParaRPr b="1"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o-RO" sz="1500" b="1" strike="noStrike" dirty="0">
                <a:solidFill>
                  <a:srgbClr val="031467"/>
                </a:solidFill>
                <a:latin typeface="Myriad Pro"/>
              </a:rPr>
              <a:t>Data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000" strike="noStrike" dirty="0" smtClean="0">
                <a:solidFill>
                  <a:srgbClr val="031467"/>
                </a:solidFill>
                <a:latin typeface="Myriad Pro"/>
              </a:rPr>
              <a:t>16</a:t>
            </a:r>
            <a:r>
              <a:rPr lang="ro-RO" sz="2000" strike="noStrike" dirty="0" smtClean="0">
                <a:solidFill>
                  <a:srgbClr val="031467"/>
                </a:solidFill>
                <a:latin typeface="Myriad Pro"/>
              </a:rPr>
              <a:t>.0</a:t>
            </a:r>
            <a:r>
              <a:rPr lang="en-US" sz="2000" strike="noStrike" dirty="0" smtClean="0">
                <a:solidFill>
                  <a:srgbClr val="031467"/>
                </a:solidFill>
                <a:latin typeface="Myriad Pro"/>
              </a:rPr>
              <a:t>1</a:t>
            </a:r>
            <a:r>
              <a:rPr lang="ro-RO" sz="2000" strike="noStrike" dirty="0" smtClean="0">
                <a:solidFill>
                  <a:srgbClr val="031467"/>
                </a:solidFill>
                <a:latin typeface="Myriad Pro"/>
              </a:rPr>
              <a:t>.2022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"/>
          <p:cNvPicPr/>
          <p:nvPr/>
        </p:nvPicPr>
        <p:blipFill>
          <a:blip r:embed="rId2"/>
          <a:stretch/>
        </p:blipFill>
        <p:spPr>
          <a:xfrm>
            <a:off x="48600" y="0"/>
            <a:ext cx="9113040" cy="685728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566640" y="1976760"/>
            <a:ext cx="8050320" cy="310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Atragerea de fonduri din companii la nivelul facultății/departamentelor în ultimul an:</a:t>
            </a:r>
          </a:p>
          <a:p>
            <a:pPr>
              <a:lnSpc>
                <a:spcPct val="100000"/>
              </a:lnSpc>
            </a:pPr>
            <a:endParaRPr lang="ro-RO" strike="noStrike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dirty="0" err="1" smtClean="0">
                <a:solidFill>
                  <a:srgbClr val="000000"/>
                </a:solidFill>
                <a:latin typeface="Myriad Pro"/>
                <a:ea typeface="DejaVu Sans"/>
              </a:rPr>
              <a:t>Investiție</a:t>
            </a:r>
            <a:r>
              <a:rPr lang="en-US" dirty="0" smtClean="0">
                <a:solidFill>
                  <a:srgbClr val="000000"/>
                </a:solidFill>
                <a:latin typeface="Myriad Pro"/>
                <a:ea typeface="DejaVu Sans"/>
              </a:rPr>
              <a:t> </a:t>
            </a:r>
            <a:r>
              <a:rPr lang="en-US" dirty="0">
                <a:solidFill>
                  <a:srgbClr val="000000"/>
                </a:solidFill>
                <a:latin typeface="Myriad Pro"/>
                <a:ea typeface="DejaVu Sans"/>
              </a:rPr>
              <a:t>de 90.000 de euro </a:t>
            </a:r>
            <a:r>
              <a:rPr lang="en-US" dirty="0" err="1">
                <a:solidFill>
                  <a:srgbClr val="000000"/>
                </a:solidFill>
                <a:latin typeface="Myriad Pro"/>
                <a:ea typeface="DejaVu Sans"/>
              </a:rPr>
              <a:t>realizată</a:t>
            </a:r>
            <a:r>
              <a:rPr lang="en-US" dirty="0">
                <a:solidFill>
                  <a:srgbClr val="000000"/>
                </a:solidFill>
                <a:latin typeface="Myriad Pro"/>
                <a:ea typeface="DejaVu Sans"/>
              </a:rPr>
              <a:t> de DRÄXLMAIER Group</a:t>
            </a:r>
            <a:endParaRPr lang="ro-RO" dirty="0">
              <a:solidFill>
                <a:srgbClr val="000000"/>
              </a:solidFill>
              <a:latin typeface="Myriad Pro"/>
              <a:ea typeface="DejaVu Sans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662040" y="576000"/>
            <a:ext cx="473760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o-RO" sz="2000" b="1" strike="noStrike" dirty="0" smtClean="0">
                <a:solidFill>
                  <a:srgbClr val="031467"/>
                </a:solidFill>
                <a:latin typeface="Myriad Pro"/>
                <a:ea typeface="AppleSystemUIFont"/>
              </a:rPr>
              <a:t>1.4.2 Alte informații relevante despre facultate.</a:t>
            </a:r>
            <a:endParaRPr lang="ro-R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919" y="3181082"/>
            <a:ext cx="4982041" cy="332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981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"/>
          <p:cNvPicPr/>
          <p:nvPr/>
        </p:nvPicPr>
        <p:blipFill>
          <a:blip r:embed="rId2"/>
          <a:stretch/>
        </p:blipFill>
        <p:spPr>
          <a:xfrm>
            <a:off x="48600" y="0"/>
            <a:ext cx="9113040" cy="685728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437851" y="1799640"/>
            <a:ext cx="8050320" cy="310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dirty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trike="noStrike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r>
              <a:rPr lang="en-US" b="1" dirty="0" err="1" smtClean="0"/>
              <a:t>Reamenajare</a:t>
            </a:r>
            <a:r>
              <a:rPr lang="en-US" b="1" dirty="0" smtClean="0"/>
              <a:t> N110 (150)</a:t>
            </a:r>
            <a:endParaRPr lang="en-US" b="1" dirty="0"/>
          </a:p>
          <a:p>
            <a:r>
              <a:rPr lang="en-US" b="1" dirty="0" smtClean="0"/>
              <a:t>	</a:t>
            </a:r>
            <a:endParaRPr lang="it-IT" dirty="0"/>
          </a:p>
        </p:txBody>
      </p:sp>
      <p:sp>
        <p:nvSpPr>
          <p:cNvPr id="94" name="CustomShape 2"/>
          <p:cNvSpPr/>
          <p:nvPr/>
        </p:nvSpPr>
        <p:spPr>
          <a:xfrm>
            <a:off x="662040" y="576000"/>
            <a:ext cx="473760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1.</a:t>
            </a:r>
            <a:r>
              <a:rPr lang="en-GB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4</a:t>
            </a:r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.2 Alte informații relevante despre facultate.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006" y="2025158"/>
            <a:ext cx="3853994" cy="2571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23" y="2978651"/>
            <a:ext cx="4765183" cy="318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064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"/>
          <p:cNvPicPr/>
          <p:nvPr/>
        </p:nvPicPr>
        <p:blipFill>
          <a:blip r:embed="rId2"/>
          <a:stretch/>
        </p:blipFill>
        <p:spPr>
          <a:xfrm>
            <a:off x="48600" y="0"/>
            <a:ext cx="9113040" cy="685728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566640" y="4853790"/>
            <a:ext cx="8050320" cy="310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dirty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trike="noStrike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r>
              <a:rPr lang="en-US" b="1" dirty="0" err="1" smtClean="0"/>
              <a:t>Proiect</a:t>
            </a:r>
            <a:r>
              <a:rPr lang="en-US" b="1" dirty="0" smtClean="0"/>
              <a:t> FDI </a:t>
            </a:r>
          </a:p>
          <a:p>
            <a:r>
              <a:rPr lang="en-US" b="1" dirty="0" err="1" smtClean="0"/>
              <a:t>Cheltuieli</a:t>
            </a:r>
            <a:r>
              <a:rPr lang="en-US" b="1" dirty="0" smtClean="0"/>
              <a:t> material de circa ~230000 lei</a:t>
            </a:r>
            <a:endParaRPr lang="en-US" b="1" dirty="0"/>
          </a:p>
          <a:p>
            <a:endParaRPr lang="en-US" b="1" dirty="0"/>
          </a:p>
          <a:p>
            <a:r>
              <a:rPr lang="en-US" b="1" dirty="0" smtClean="0"/>
              <a:t>	</a:t>
            </a:r>
            <a:endParaRPr lang="it-IT" dirty="0"/>
          </a:p>
        </p:txBody>
      </p:sp>
      <p:sp>
        <p:nvSpPr>
          <p:cNvPr id="94" name="CustomShape 2"/>
          <p:cNvSpPr/>
          <p:nvPr/>
        </p:nvSpPr>
        <p:spPr>
          <a:xfrm>
            <a:off x="662040" y="576000"/>
            <a:ext cx="473760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1.</a:t>
            </a:r>
            <a:r>
              <a:rPr lang="en-GB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4</a:t>
            </a:r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.2 Alte informații relevante despre facultate.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620" y="1799640"/>
            <a:ext cx="3744360" cy="2808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549" y="4612246"/>
            <a:ext cx="3992451" cy="224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985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1"/>
          <p:cNvPicPr/>
          <p:nvPr/>
        </p:nvPicPr>
        <p:blipFill>
          <a:blip r:embed="rId2"/>
          <a:stretch/>
        </p:blipFill>
        <p:spPr>
          <a:xfrm>
            <a:off x="23040" y="0"/>
            <a:ext cx="9113040" cy="6857280"/>
          </a:xfrm>
          <a:prstGeom prst="rect">
            <a:avLst/>
          </a:prstGeom>
          <a:ln>
            <a:noFill/>
          </a:ln>
        </p:spPr>
      </p:pic>
      <p:graphicFrame>
        <p:nvGraphicFramePr>
          <p:cNvPr id="96" name="Table 1"/>
          <p:cNvGraphicFramePr/>
          <p:nvPr>
            <p:extLst>
              <p:ext uri="{D42A27DB-BD31-4B8C-83A1-F6EECF244321}">
                <p14:modId xmlns:p14="http://schemas.microsoft.com/office/powerpoint/2010/main" val="4205149549"/>
              </p:ext>
            </p:extLst>
          </p:nvPr>
        </p:nvGraphicFramePr>
        <p:xfrm>
          <a:off x="576000" y="1694086"/>
          <a:ext cx="8251920" cy="4782881"/>
        </p:xfrm>
        <a:graphic>
          <a:graphicData uri="http://schemas.openxmlformats.org/drawingml/2006/table">
            <a:tbl>
              <a:tblPr/>
              <a:tblGrid>
                <a:gridCol w="221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3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52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9256"/>
                <a:gridCol w="16665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4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o-RO" sz="2000" b="1" strike="noStrike" dirty="0">
                          <a:solidFill>
                            <a:srgbClr val="FFFFFF"/>
                          </a:solidFill>
                          <a:latin typeface="Myriad Condensed Web"/>
                        </a:rPr>
                        <a:t>Grad didactic</a:t>
                      </a:r>
                      <a:endParaRPr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b="1" strike="noStrike" dirty="0" smtClean="0">
                          <a:solidFill>
                            <a:srgbClr val="FFFFFF"/>
                          </a:solidFill>
                          <a:latin typeface="Myriad Condensed Web"/>
                          <a:ea typeface="Calibri"/>
                        </a:rPr>
                        <a:t>IMF</a:t>
                      </a:r>
                      <a:endParaRPr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b="1" strike="noStrike" dirty="0" smtClean="0">
                          <a:solidFill>
                            <a:srgbClr val="FFFFFF"/>
                          </a:solidFill>
                          <a:latin typeface="Myriad Condensed Web"/>
                          <a:ea typeface="Calibri"/>
                        </a:rPr>
                        <a:t>MCTR</a:t>
                      </a:r>
                      <a:endParaRPr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b="1" strike="noStrike" kern="1200" dirty="0" smtClean="0">
                          <a:solidFill>
                            <a:srgbClr val="FFFFFF"/>
                          </a:solidFill>
                          <a:latin typeface="Myriad Condensed Web"/>
                          <a:ea typeface="Calibri"/>
                          <a:cs typeface="+mn-cs"/>
                        </a:rPr>
                        <a:t>MRM</a:t>
                      </a:r>
                      <a:endParaRPr sz="2000" b="1" strike="noStrike" kern="1200" dirty="0">
                        <a:solidFill>
                          <a:srgbClr val="FFFFFF"/>
                        </a:solidFill>
                        <a:latin typeface="Myriad Condensed Web"/>
                        <a:ea typeface="Calibri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b="1" strike="noStrike" dirty="0" smtClean="0">
                          <a:solidFill>
                            <a:srgbClr val="FFFFFF"/>
                          </a:solidFill>
                          <a:latin typeface="Myriad Condensed Web"/>
                          <a:ea typeface="Calibri"/>
                        </a:rPr>
                        <a:t>MMUT</a:t>
                      </a:r>
                      <a:endParaRPr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4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o-RO" sz="2000" b="1" strike="noStrike">
                          <a:solidFill>
                            <a:srgbClr val="FFFFFF"/>
                          </a:solidFill>
                          <a:latin typeface="Myriad Condensed Web"/>
                        </a:rPr>
                        <a:t>Asistenți</a:t>
                      </a:r>
                      <a:endParaRPr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2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  <a:endParaRPr lang="en-US" sz="1400" strike="noStrike" kern="1200" dirty="0" smtClean="0">
                        <a:solidFill>
                          <a:srgbClr val="000000"/>
                        </a:solidFill>
                        <a:latin typeface="Myriad Condensed Web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4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7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o-RO" sz="2000" b="1" strike="noStrike">
                          <a:solidFill>
                            <a:srgbClr val="FFFFFF"/>
                          </a:solidFill>
                          <a:latin typeface="Myriad Condensed Web"/>
                        </a:rPr>
                        <a:t>Lectori/Șefi de lucrări</a:t>
                      </a:r>
                      <a:endParaRPr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9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2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7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4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4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 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  <a:endParaRPr lang="en-US" sz="1400" strike="noStrike" kern="1200" dirty="0" smtClean="0">
                        <a:solidFill>
                          <a:srgbClr val="000000"/>
                        </a:solidFill>
                        <a:latin typeface="Myriad Condensed Web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11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4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o-RO" sz="2000" b="1" strike="noStrike">
                          <a:solidFill>
                            <a:srgbClr val="FFFFFF"/>
                          </a:solidFill>
                          <a:latin typeface="Myriad Condensed Web"/>
                        </a:rPr>
                        <a:t>Conferențiari</a:t>
                      </a:r>
                      <a:endParaRPr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2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2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2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2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6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4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7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3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o-RO" sz="2000" b="1" strike="noStrike" dirty="0">
                          <a:solidFill>
                            <a:srgbClr val="FFFFFF"/>
                          </a:solidFill>
                          <a:latin typeface="Myriad Condensed Web"/>
                        </a:rPr>
                        <a:t>Profesori</a:t>
                      </a:r>
                      <a:endParaRPr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2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2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6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2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7" name="CustomShape 2"/>
          <p:cNvSpPr/>
          <p:nvPr/>
        </p:nvSpPr>
        <p:spPr>
          <a:xfrm>
            <a:off x="576000" y="648000"/>
            <a:ext cx="473760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o-RO" sz="2000" b="1" strike="noStrike">
                <a:solidFill>
                  <a:srgbClr val="031467"/>
                </a:solidFill>
                <a:latin typeface="Myriad Pro"/>
                <a:ea typeface="AppleSystemUIFont"/>
              </a:rPr>
              <a:t>2. Personal didactic</a:t>
            </a:r>
            <a:endParaRPr/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xmlns="" id="{FB4EA25D-9D13-4C3B-A659-1D4A4CD636D6}"/>
              </a:ext>
            </a:extLst>
          </p:cNvPr>
          <p:cNvSpPr/>
          <p:nvPr/>
        </p:nvSpPr>
        <p:spPr>
          <a:xfrm>
            <a:off x="619340" y="6498512"/>
            <a:ext cx="691380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o-RO" sz="1600" strike="noStrike" dirty="0">
                <a:solidFill>
                  <a:srgbClr val="000000"/>
                </a:solidFill>
                <a:latin typeface="Calibri"/>
                <a:ea typeface="DejaVu Sans"/>
              </a:rPr>
              <a:t>Notă</a:t>
            </a:r>
            <a:r>
              <a:rPr lang="en-GB" sz="16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GB" sz="16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Informația</a:t>
            </a:r>
            <a:r>
              <a:rPr lang="en-GB" sz="16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GB" sz="16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poate</a:t>
            </a:r>
            <a:r>
              <a:rPr lang="en-GB" sz="1600" strike="noStrike" dirty="0">
                <a:solidFill>
                  <a:srgbClr val="000000"/>
                </a:solidFill>
                <a:latin typeface="Calibri"/>
                <a:ea typeface="DejaVu Sans"/>
              </a:rPr>
              <a:t> fi </a:t>
            </a:r>
            <a:r>
              <a:rPr lang="en-GB" sz="16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extinsă</a:t>
            </a:r>
            <a:r>
              <a:rPr lang="en-GB" sz="1600" strike="noStrike" dirty="0">
                <a:solidFill>
                  <a:srgbClr val="000000"/>
                </a:solidFill>
                <a:latin typeface="Calibri"/>
                <a:ea typeface="DejaVu Sans"/>
              </a:rPr>
              <a:t> pe </a:t>
            </a:r>
            <a:r>
              <a:rPr lang="en-GB" sz="16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mai</a:t>
            </a:r>
            <a:r>
              <a:rPr lang="en-GB" sz="16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GB" sz="16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multe</a:t>
            </a:r>
            <a:r>
              <a:rPr lang="en-GB" sz="1600" strike="noStrike" dirty="0">
                <a:solidFill>
                  <a:srgbClr val="000000"/>
                </a:solidFill>
                <a:latin typeface="Calibri"/>
                <a:ea typeface="DejaVu Sans"/>
              </a:rPr>
              <a:t> slide-</a:t>
            </a:r>
            <a:r>
              <a:rPr lang="en-GB" sz="16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uri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3"/>
          <p:cNvPicPr/>
          <p:nvPr/>
        </p:nvPicPr>
        <p:blipFill>
          <a:blip r:embed="rId2"/>
          <a:stretch/>
        </p:blipFill>
        <p:spPr>
          <a:xfrm>
            <a:off x="51120" y="0"/>
            <a:ext cx="9113040" cy="685728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662040" y="576000"/>
            <a:ext cx="473760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o-RO" sz="2000" b="1" strike="noStrike">
                <a:solidFill>
                  <a:srgbClr val="031467"/>
                </a:solidFill>
                <a:latin typeface="Myriad Pro"/>
                <a:ea typeface="AppleSystemUIFont"/>
              </a:rPr>
              <a:t>4. Alte aspecte relevante</a:t>
            </a:r>
            <a:endParaRPr/>
          </a:p>
        </p:txBody>
      </p:sp>
      <p:sp>
        <p:nvSpPr>
          <p:cNvPr id="4" name="CustomShape 1"/>
          <p:cNvSpPr/>
          <p:nvPr/>
        </p:nvSpPr>
        <p:spPr>
          <a:xfrm>
            <a:off x="566640" y="1976760"/>
            <a:ext cx="8050320" cy="310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200000"/>
              </a:lnSpc>
              <a:buFont typeface="Arial"/>
              <a:buChar char="•"/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Acreditările </a:t>
            </a: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anumitor specializări</a:t>
            </a:r>
            <a:r>
              <a:rPr lang="ro-RO" dirty="0" smtClean="0">
                <a:solidFill>
                  <a:srgbClr val="000000"/>
                </a:solidFill>
                <a:latin typeface="Myriad Pro"/>
                <a:ea typeface="DejaVu Sans"/>
              </a:rPr>
              <a:t> - cu </a:t>
            </a:r>
            <a:r>
              <a:rPr lang="ro-RO" dirty="0" smtClean="0">
                <a:solidFill>
                  <a:srgbClr val="000000"/>
                </a:solidFill>
                <a:latin typeface="Myriad Pro"/>
                <a:ea typeface="DejaVu Sans"/>
              </a:rPr>
              <a:t>succes</a:t>
            </a:r>
            <a:endParaRPr lang="en-US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200000"/>
              </a:lnSpc>
              <a:buFont typeface="Arial"/>
              <a:buChar char="•"/>
            </a:pPr>
            <a:endParaRPr lang="ro-RO" dirty="0" smtClean="0">
              <a:solidFill>
                <a:srgbClr val="000000"/>
              </a:solidFill>
              <a:latin typeface="Myriad Pro"/>
              <a:ea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"/>
          <p:cNvPicPr/>
          <p:nvPr/>
        </p:nvPicPr>
        <p:blipFill>
          <a:blip r:embed="rId2"/>
          <a:stretch/>
        </p:blipFill>
        <p:spPr>
          <a:xfrm>
            <a:off x="0" y="0"/>
            <a:ext cx="9149040" cy="6884640"/>
          </a:xfrm>
          <a:prstGeom prst="rect">
            <a:avLst/>
          </a:prstGeom>
          <a:ln>
            <a:noFill/>
          </a:ln>
        </p:spPr>
      </p:pic>
      <p:sp>
        <p:nvSpPr>
          <p:cNvPr id="7" name="CustomShape 3">
            <a:extLst>
              <a:ext uri="{FF2B5EF4-FFF2-40B4-BE49-F238E27FC236}">
                <a16:creationId xmlns:a16="http://schemas.microsoft.com/office/drawing/2014/main" xmlns="" id="{0BFFC5C9-024B-41A3-8096-509A3DC25377}"/>
              </a:ext>
            </a:extLst>
          </p:cNvPr>
          <p:cNvSpPr/>
          <p:nvPr/>
        </p:nvSpPr>
        <p:spPr>
          <a:xfrm>
            <a:off x="936000" y="648000"/>
            <a:ext cx="5668986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o-RO" sz="2000" b="1" strike="noStrike" dirty="0">
                <a:solidFill>
                  <a:srgbClr val="031467"/>
                </a:solidFill>
                <a:latin typeface="Myriad Pro"/>
              </a:rPr>
              <a:t>1.1.	Evoluția numărului de studenți*</a:t>
            </a:r>
            <a:endParaRPr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2765CB1-56D8-447F-A52D-863765C00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939300"/>
              </p:ext>
            </p:extLst>
          </p:nvPr>
        </p:nvGraphicFramePr>
        <p:xfrm>
          <a:off x="954788" y="1739858"/>
          <a:ext cx="7934264" cy="4185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5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7142">
                  <a:extLst>
                    <a:ext uri="{9D8B030D-6E8A-4147-A177-3AD203B41FA5}">
                      <a16:colId xmlns:a16="http://schemas.microsoft.com/office/drawing/2014/main" xmlns="" val="3361972885"/>
                    </a:ext>
                  </a:extLst>
                </a:gridCol>
                <a:gridCol w="1169393">
                  <a:extLst>
                    <a:ext uri="{9D8B030D-6E8A-4147-A177-3AD203B41FA5}">
                      <a16:colId xmlns:a16="http://schemas.microsoft.com/office/drawing/2014/main" xmlns="" val="3605537178"/>
                    </a:ext>
                  </a:extLst>
                </a:gridCol>
                <a:gridCol w="16786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7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0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4794">
                <a:tc rowSpan="2"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Myriad Condensed Web" panose="020B0506030403020204" pitchFamily="34" charset="0"/>
                        </a:rPr>
                        <a:t>Nivel</a:t>
                      </a:r>
                      <a:r>
                        <a:rPr lang="en-US" sz="1800" dirty="0">
                          <a:effectLst/>
                          <a:latin typeface="Myriad Condensed Web" panose="020B0506030403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Myriad Condensed Web" panose="020B0506030403020204" pitchFamily="34" charset="0"/>
                        </a:rPr>
                        <a:t>studii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Număr </a:t>
                      </a: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studenți</a:t>
                      </a:r>
                      <a:r>
                        <a:rPr lang="en-US" sz="1800" baseline="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aseline="0" dirty="0" err="1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pierdere</a:t>
                      </a:r>
                      <a:r>
                        <a:rPr lang="en-US" sz="1800" baseline="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%)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4794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yriad Condensed Web" panose="020B0506030403020204" pitchFamily="34" charset="0"/>
                        </a:rPr>
                        <a:t>2020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yriad Condensed Web" panose="020B0506030403020204" pitchFamily="34" charset="0"/>
                        </a:rPr>
                        <a:t>2021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</a:rPr>
                        <a:t>2022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756">
                <a:tc rowSpan="4"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Licen</a:t>
                      </a:r>
                      <a:r>
                        <a:rPr lang="ro-RO" sz="1800" dirty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ță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427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365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756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II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283</a:t>
                      </a: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(31.6%)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(29.7%)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243   (30.5%)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7275264"/>
                  </a:ext>
                </a:extLst>
              </a:tr>
              <a:tr h="313756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III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</a:t>
                      </a: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(13.5%)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</a:t>
                      </a: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(16.2%)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    (25.3%)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98324076"/>
                  </a:ext>
                </a:extLst>
              </a:tr>
              <a:tr h="313756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IV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298</a:t>
                      </a: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(1.9</a:t>
                      </a:r>
                      <a:r>
                        <a:rPr lang="en-US" sz="1800" baseline="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%)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273</a:t>
                      </a: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(-9.6%)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   (5%)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33825725"/>
                  </a:ext>
                </a:extLst>
              </a:tr>
              <a:tr h="329957">
                <a:tc rowSpan="2"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An I</a:t>
                      </a:r>
                      <a:endParaRPr lang="en-GB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</a:rPr>
                        <a:t>406</a:t>
                      </a:r>
                      <a:r>
                        <a:rPr lang="en-US" sz="1800" dirty="0">
                          <a:effectLst/>
                          <a:latin typeface="Myriad Condensed Web" panose="020B0506030403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</a:rPr>
                        <a:t>393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</a:rPr>
                        <a:t>327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957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An II</a:t>
                      </a:r>
                      <a:endParaRPr lang="en-GB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309</a:t>
                      </a: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(30.4</a:t>
                      </a:r>
                      <a:r>
                        <a:rPr lang="en-US" sz="1800" baseline="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292</a:t>
                      </a: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(28.0%)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279    </a:t>
                      </a: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29.0</a:t>
                      </a: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66467747"/>
                  </a:ext>
                </a:extLst>
              </a:tr>
              <a:tr h="313756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Doctorat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Admitere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</a:rPr>
                        <a:t>26</a:t>
                      </a:r>
                      <a:r>
                        <a:rPr lang="en-US" sz="1800" dirty="0">
                          <a:effectLst/>
                          <a:latin typeface="Myriad Condensed Web" panose="020B0506030403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</a:rPr>
                        <a:t>26</a:t>
                      </a:r>
                      <a:r>
                        <a:rPr lang="en-US" sz="1800" dirty="0">
                          <a:effectLst/>
                          <a:latin typeface="Myriad Condensed Web" panose="020B0506030403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37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studenți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06497256"/>
                  </a:ext>
                </a:extLst>
              </a:tr>
              <a:tr h="3137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Teze finalizate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88885666"/>
                  </a:ext>
                </a:extLst>
              </a:tr>
            </a:tbl>
          </a:graphicData>
        </a:graphic>
      </p:graphicFrame>
      <p:sp>
        <p:nvSpPr>
          <p:cNvPr id="11" name="CustomShape 2">
            <a:extLst>
              <a:ext uri="{FF2B5EF4-FFF2-40B4-BE49-F238E27FC236}">
                <a16:creationId xmlns:a16="http://schemas.microsoft.com/office/drawing/2014/main" xmlns="" id="{B8E5B861-1B63-41AF-8CE2-5B6FD867BD85}"/>
              </a:ext>
            </a:extLst>
          </p:cNvPr>
          <p:cNvSpPr/>
          <p:nvPr/>
        </p:nvSpPr>
        <p:spPr>
          <a:xfrm>
            <a:off x="909720" y="6253586"/>
            <a:ext cx="401220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o-RO" sz="1400" strike="noStrike" dirty="0">
                <a:solidFill>
                  <a:srgbClr val="000000"/>
                </a:solidFill>
                <a:latin typeface="Calibri"/>
                <a:ea typeface="DejaVu Sans"/>
              </a:rPr>
              <a:t>* Va fi trecut numărul total de studenți (buget + taxă)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59230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"/>
          <p:cNvPicPr/>
          <p:nvPr/>
        </p:nvPicPr>
        <p:blipFill>
          <a:blip r:embed="rId2"/>
          <a:stretch/>
        </p:blipFill>
        <p:spPr>
          <a:xfrm>
            <a:off x="0" y="0"/>
            <a:ext cx="9149040" cy="688464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601560" y="6055200"/>
            <a:ext cx="665604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o-RO" sz="1400" strike="noStrike" dirty="0">
                <a:solidFill>
                  <a:srgbClr val="000000"/>
                </a:solidFill>
                <a:latin typeface="Calibri"/>
                <a:ea typeface="DejaVu Sans"/>
              </a:rPr>
              <a:t>*Pentru </a:t>
            </a:r>
            <a:r>
              <a:rPr lang="en-GB" sz="1400" dirty="0" err="1">
                <a:solidFill>
                  <a:srgbClr val="000000"/>
                </a:solidFill>
                <a:latin typeface="Calibri"/>
                <a:ea typeface="DejaVu Sans"/>
              </a:rPr>
              <a:t>fiecare</a:t>
            </a:r>
            <a:r>
              <a:rPr lang="en-GB" sz="1400" dirty="0">
                <a:solidFill>
                  <a:srgbClr val="000000"/>
                </a:solidFill>
                <a:latin typeface="Calibri"/>
                <a:ea typeface="DejaVu Sans"/>
              </a:rPr>
              <a:t> an</a:t>
            </a:r>
            <a:r>
              <a:rPr lang="ro-RO" sz="1400" strike="noStrike" dirty="0">
                <a:solidFill>
                  <a:srgbClr val="000000"/>
                </a:solidFill>
                <a:latin typeface="Calibri"/>
                <a:ea typeface="DejaVu Sans"/>
              </a:rPr>
              <a:t> se va raporta diferența dintre numărul de studenți de la domeniul respectiv </a:t>
            </a:r>
            <a:endParaRPr dirty="0"/>
          </a:p>
          <a:p>
            <a:pPr>
              <a:lnSpc>
                <a:spcPct val="100000"/>
              </a:lnSpc>
            </a:pPr>
            <a:r>
              <a:rPr lang="ro-RO" sz="1400" strike="noStrike" dirty="0">
                <a:solidFill>
                  <a:srgbClr val="000000"/>
                </a:solidFill>
                <a:latin typeface="Calibri"/>
                <a:ea typeface="DejaVu Sans"/>
              </a:rPr>
              <a:t>de la admitere și cel din anul II din </a:t>
            </a:r>
            <a:r>
              <a:rPr lang="en-GB" sz="1400" dirty="0" err="1">
                <a:solidFill>
                  <a:srgbClr val="000000"/>
                </a:solidFill>
                <a:latin typeface="Calibri"/>
                <a:ea typeface="DejaVu Sans"/>
              </a:rPr>
              <a:t>anul</a:t>
            </a:r>
            <a:r>
              <a:rPr lang="en-GB" sz="1400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alibri"/>
                <a:ea typeface="DejaVu Sans"/>
              </a:rPr>
              <a:t>universitar</a:t>
            </a:r>
            <a:r>
              <a:rPr lang="en-GB" sz="1400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alibri"/>
                <a:ea typeface="DejaVu Sans"/>
              </a:rPr>
              <a:t>următor</a:t>
            </a:r>
            <a:r>
              <a:rPr lang="ro-RO" sz="1400" strike="noStrike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r>
              <a:rPr lang="en-GB" sz="14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dirty="0"/>
          </a:p>
        </p:txBody>
      </p:sp>
      <p:sp>
        <p:nvSpPr>
          <p:cNvPr id="81" name="CustomShape 3"/>
          <p:cNvSpPr/>
          <p:nvPr/>
        </p:nvSpPr>
        <p:spPr>
          <a:xfrm>
            <a:off x="662039" y="648000"/>
            <a:ext cx="5871925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o-RO" sz="2000" b="1" strike="noStrike" dirty="0">
                <a:solidFill>
                  <a:srgbClr val="031467"/>
                </a:solidFill>
                <a:latin typeface="Myriad Pro"/>
              </a:rPr>
              <a:t>1.2.	Evoluția admiterii la studiile de licență. Abandonul școlar.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E6EAD38-8135-4B4F-A594-BED03D505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540905"/>
              </p:ext>
            </p:extLst>
          </p:nvPr>
        </p:nvGraphicFramePr>
        <p:xfrm>
          <a:off x="662039" y="1632499"/>
          <a:ext cx="8280719" cy="4066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0420">
                  <a:extLst>
                    <a:ext uri="{9D8B030D-6E8A-4147-A177-3AD203B41FA5}">
                      <a16:colId xmlns:a16="http://schemas.microsoft.com/office/drawing/2014/main" xmlns="" val="3582028379"/>
                    </a:ext>
                  </a:extLst>
                </a:gridCol>
                <a:gridCol w="988234">
                  <a:extLst>
                    <a:ext uri="{9D8B030D-6E8A-4147-A177-3AD203B41FA5}">
                      <a16:colId xmlns:a16="http://schemas.microsoft.com/office/drawing/2014/main" xmlns="" val="1986864346"/>
                    </a:ext>
                  </a:extLst>
                </a:gridCol>
                <a:gridCol w="931438">
                  <a:extLst>
                    <a:ext uri="{9D8B030D-6E8A-4147-A177-3AD203B41FA5}">
                      <a16:colId xmlns:a16="http://schemas.microsoft.com/office/drawing/2014/main" xmlns="" val="3280519638"/>
                    </a:ext>
                  </a:extLst>
                </a:gridCol>
                <a:gridCol w="781657">
                  <a:extLst>
                    <a:ext uri="{9D8B030D-6E8A-4147-A177-3AD203B41FA5}">
                      <a16:colId xmlns:a16="http://schemas.microsoft.com/office/drawing/2014/main" xmlns="" val="2618478257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xmlns="" val="1836536091"/>
                    </a:ext>
                  </a:extLst>
                </a:gridCol>
                <a:gridCol w="1179152">
                  <a:extLst>
                    <a:ext uri="{9D8B030D-6E8A-4147-A177-3AD203B41FA5}">
                      <a16:colId xmlns:a16="http://schemas.microsoft.com/office/drawing/2014/main" xmlns="" val="129487184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r>
                        <a:rPr lang="ro-RO" dirty="0"/>
                        <a:t>Domeniul de studiu</a:t>
                      </a:r>
                      <a:endParaRPr lang="en-GB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o-RO" dirty="0"/>
                        <a:t>Nr. studenți admitere</a:t>
                      </a:r>
                      <a:endParaRPr lang="en-GB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RO" dirty="0"/>
                        <a:t>Pierdere an I*</a:t>
                      </a:r>
                      <a:endParaRPr lang="en-GB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7616269"/>
                  </a:ext>
                </a:extLst>
              </a:tr>
              <a:tr h="2956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</a:t>
                      </a:r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</a:t>
                      </a:r>
                      <a:r>
                        <a:rPr lang="en-GB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</a:t>
                      </a:r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</a:t>
                      </a:r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</a:t>
                      </a:r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5736625"/>
                  </a:ext>
                </a:extLst>
              </a:tr>
              <a:tr h="334004">
                <a:tc>
                  <a:txBody>
                    <a:bodyPr/>
                    <a:lstStyle/>
                    <a:p>
                      <a:r>
                        <a:rPr lang="ro-RO" dirty="0" smtClean="0"/>
                        <a:t>Ing. Autovehiculelor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101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22</a:t>
                      </a:r>
                    </a:p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22%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Calibri" panose="020F0502020204030204" pitchFamily="34" charset="0"/>
                        </a:rPr>
                        <a:t>33</a:t>
                      </a:r>
                      <a:endParaRPr lang="ro-RO" sz="1200" dirty="0" smtClean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dirty="0" smtClean="0">
                          <a:latin typeface="+mn-lt"/>
                          <a:cs typeface="Calibri" panose="020F0502020204030204" pitchFamily="34" charset="0"/>
                        </a:rPr>
                        <a:t>32.67</a:t>
                      </a:r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%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26741"/>
                  </a:ext>
                </a:extLst>
              </a:tr>
              <a:tr h="370025">
                <a:tc>
                  <a:txBody>
                    <a:bodyPr/>
                    <a:lstStyle/>
                    <a:p>
                      <a:r>
                        <a:rPr lang="ro-RO" dirty="0" smtClean="0"/>
                        <a:t>Mecatronică și robotică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77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20</a:t>
                      </a:r>
                    </a:p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21,27%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  <a:endParaRPr lang="ro-RO" sz="1200" dirty="0" smtClean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dirty="0" smtClean="0">
                          <a:latin typeface="+mn-lt"/>
                          <a:cs typeface="Calibri" panose="020F0502020204030204" pitchFamily="34" charset="0"/>
                        </a:rPr>
                        <a:t>6.49</a:t>
                      </a:r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%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010647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o-RO" dirty="0" smtClean="0"/>
                        <a:t>Ing. Mecanică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53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41</a:t>
                      </a:r>
                    </a:p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51,42%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Calibri" panose="020F0502020204030204" pitchFamily="34" charset="0"/>
                        </a:rPr>
                        <a:t>16</a:t>
                      </a:r>
                      <a:endParaRPr lang="ro-RO" sz="1200" dirty="0" smtClean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dirty="0" smtClean="0">
                          <a:latin typeface="+mn-lt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200" dirty="0" smtClean="0">
                          <a:latin typeface="+mn-lt"/>
                          <a:cs typeface="Calibri" panose="020F0502020204030204" pitchFamily="34" charset="0"/>
                        </a:rPr>
                        <a:t>18</a:t>
                      </a:r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%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7746852"/>
                  </a:ext>
                </a:extLst>
              </a:tr>
              <a:tr h="326968">
                <a:tc>
                  <a:txBody>
                    <a:bodyPr/>
                    <a:lstStyle/>
                    <a:p>
                      <a:r>
                        <a:rPr lang="ro-RO" dirty="0" smtClean="0"/>
                        <a:t>Ing. Transporturilor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21</a:t>
                      </a:r>
                    </a:p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46,66%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Calibri" panose="020F0502020204030204" pitchFamily="34" charset="0"/>
                        </a:rPr>
                        <a:t>8</a:t>
                      </a:r>
                      <a:endParaRPr lang="ro-RO" sz="1200" dirty="0" smtClean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dirty="0" smtClean="0">
                          <a:latin typeface="+mn-lt"/>
                          <a:cs typeface="Calibri" panose="020F0502020204030204" pitchFamily="34" charset="0"/>
                        </a:rPr>
                        <a:t>33.33</a:t>
                      </a:r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%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508543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ro-RO" dirty="0" smtClean="0"/>
                        <a:t>Ing.</a:t>
                      </a:r>
                      <a:r>
                        <a:rPr lang="ro-RO" baseline="0" dirty="0" smtClean="0"/>
                        <a:t> Industrială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21</a:t>
                      </a:r>
                    </a:p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46,66%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Calibri" panose="020F0502020204030204" pitchFamily="34" charset="0"/>
                        </a:rPr>
                        <a:t>11</a:t>
                      </a:r>
                      <a:endParaRPr lang="ro-RO" sz="1200" dirty="0" smtClean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dirty="0" smtClean="0">
                          <a:latin typeface="+mn-lt"/>
                          <a:cs typeface="Calibri" panose="020F0502020204030204" pitchFamily="34" charset="0"/>
                        </a:rPr>
                        <a:t>52.38</a:t>
                      </a:r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%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1238231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r>
                        <a:rPr lang="ro-RO" dirty="0" smtClean="0"/>
                        <a:t>Ing. Materialelor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24</a:t>
                      </a:r>
                    </a:p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66,66%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Calibri" panose="020F0502020204030204" pitchFamily="34" charset="0"/>
                        </a:rPr>
                        <a:t>8</a:t>
                      </a:r>
                    </a:p>
                    <a:p>
                      <a:r>
                        <a:rPr lang="en-US" sz="1200" dirty="0" smtClean="0">
                          <a:latin typeface="+mn-lt"/>
                          <a:cs typeface="Calibri" panose="020F0502020204030204" pitchFamily="34" charset="0"/>
                        </a:rPr>
                        <a:t>53.33</a:t>
                      </a:r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%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91378">
                <a:tc>
                  <a:txBody>
                    <a:bodyPr/>
                    <a:lstStyle/>
                    <a:p>
                      <a:r>
                        <a:rPr lang="ro-RO" dirty="0" smtClean="0"/>
                        <a:t>Științe inginerești aplicate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11</a:t>
                      </a:r>
                    </a:p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29,72%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  <a:endParaRPr lang="ro-RO" sz="1200" dirty="0" smtClean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dirty="0" smtClean="0">
                          <a:latin typeface="+mn-lt"/>
                          <a:cs typeface="Calibri" panose="020F0502020204030204" pitchFamily="34" charset="0"/>
                        </a:rPr>
                        <a:t>8.33</a:t>
                      </a:r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%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1"/>
          <p:cNvPicPr/>
          <p:nvPr/>
        </p:nvPicPr>
        <p:blipFill>
          <a:blip r:embed="rId2"/>
          <a:stretch/>
        </p:blipFill>
        <p:spPr>
          <a:xfrm>
            <a:off x="48600" y="0"/>
            <a:ext cx="9113040" cy="685728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541440" y="6035400"/>
            <a:ext cx="687420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o-RO" sz="1400" strike="noStrike" dirty="0">
                <a:solidFill>
                  <a:srgbClr val="000000"/>
                </a:solidFill>
                <a:latin typeface="Myriad Condensed Web"/>
                <a:ea typeface="DejaVu Sans"/>
              </a:rPr>
              <a:t>*Programele de master vor fi grupate pe domenii de studiu pentru o raportare mai compactă mai ușoară</a:t>
            </a:r>
            <a:r>
              <a:rPr lang="en-GB" sz="1400" strike="noStrike" dirty="0">
                <a:solidFill>
                  <a:srgbClr val="000000"/>
                </a:solidFill>
                <a:latin typeface="Myriad Condensed Web"/>
                <a:ea typeface="DejaVu Sans"/>
              </a:rPr>
              <a:t>. </a:t>
            </a:r>
            <a:endParaRPr dirty="0"/>
          </a:p>
        </p:txBody>
      </p:sp>
      <p:sp>
        <p:nvSpPr>
          <p:cNvPr id="85" name="CustomShape 3"/>
          <p:cNvSpPr/>
          <p:nvPr/>
        </p:nvSpPr>
        <p:spPr>
          <a:xfrm>
            <a:off x="648360" y="648000"/>
            <a:ext cx="5921116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1.3.	Evoluția admiterii la studiile de master. </a:t>
            </a:r>
            <a:r>
              <a:rPr lang="en-GB" sz="2000" b="1" strike="noStrike" dirty="0" err="1">
                <a:solidFill>
                  <a:srgbClr val="031467"/>
                </a:solidFill>
                <a:latin typeface="Myriad Pro"/>
                <a:ea typeface="AppleSystemUIFont"/>
              </a:rPr>
              <a:t>Abandonul</a:t>
            </a:r>
            <a:r>
              <a:rPr lang="en-GB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 </a:t>
            </a:r>
            <a:r>
              <a:rPr lang="en-GB" sz="2000" b="1" strike="noStrike" dirty="0" err="1">
                <a:solidFill>
                  <a:srgbClr val="031467"/>
                </a:solidFill>
                <a:latin typeface="Myriad Pro"/>
                <a:ea typeface="AppleSystemUIFont"/>
              </a:rPr>
              <a:t>școlar</a:t>
            </a:r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.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D388F1B-AA47-4F5E-9CD0-B4A867392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197593"/>
              </p:ext>
            </p:extLst>
          </p:nvPr>
        </p:nvGraphicFramePr>
        <p:xfrm>
          <a:off x="541440" y="1871640"/>
          <a:ext cx="8209579" cy="3883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949">
                  <a:extLst>
                    <a:ext uri="{9D8B030D-6E8A-4147-A177-3AD203B41FA5}">
                      <a16:colId xmlns:a16="http://schemas.microsoft.com/office/drawing/2014/main" xmlns="" val="3582028379"/>
                    </a:ext>
                  </a:extLst>
                </a:gridCol>
                <a:gridCol w="979744">
                  <a:extLst>
                    <a:ext uri="{9D8B030D-6E8A-4147-A177-3AD203B41FA5}">
                      <a16:colId xmlns:a16="http://schemas.microsoft.com/office/drawing/2014/main" xmlns="" val="1986864346"/>
                    </a:ext>
                  </a:extLst>
                </a:gridCol>
                <a:gridCol w="923436">
                  <a:extLst>
                    <a:ext uri="{9D8B030D-6E8A-4147-A177-3AD203B41FA5}">
                      <a16:colId xmlns:a16="http://schemas.microsoft.com/office/drawing/2014/main" xmlns="" val="3280519638"/>
                    </a:ext>
                  </a:extLst>
                </a:gridCol>
                <a:gridCol w="945960">
                  <a:extLst>
                    <a:ext uri="{9D8B030D-6E8A-4147-A177-3AD203B41FA5}">
                      <a16:colId xmlns:a16="http://schemas.microsoft.com/office/drawing/2014/main" xmlns="" val="2618478257"/>
                    </a:ext>
                  </a:extLst>
                </a:gridCol>
                <a:gridCol w="957220">
                  <a:extLst>
                    <a:ext uri="{9D8B030D-6E8A-4147-A177-3AD203B41FA5}">
                      <a16:colId xmlns:a16="http://schemas.microsoft.com/office/drawing/2014/main" xmlns="" val="1836536091"/>
                    </a:ext>
                  </a:extLst>
                </a:gridCol>
                <a:gridCol w="1002270">
                  <a:extLst>
                    <a:ext uri="{9D8B030D-6E8A-4147-A177-3AD203B41FA5}">
                      <a16:colId xmlns:a16="http://schemas.microsoft.com/office/drawing/2014/main" xmlns="" val="1294871844"/>
                    </a:ext>
                  </a:extLst>
                </a:gridCol>
              </a:tblGrid>
              <a:tr h="365836">
                <a:tc rowSpan="2">
                  <a:txBody>
                    <a:bodyPr/>
                    <a:lstStyle/>
                    <a:p>
                      <a:r>
                        <a:rPr lang="ro-RO" dirty="0"/>
                        <a:t>Domeniul de studi</a:t>
                      </a:r>
                      <a:r>
                        <a:rPr lang="en-GB" dirty="0"/>
                        <a:t>u*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o-RO" dirty="0"/>
                        <a:t>Nr. studenți admitere</a:t>
                      </a:r>
                      <a:endParaRPr lang="en-GB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RO" dirty="0"/>
                        <a:t>Pierdere an I</a:t>
                      </a:r>
                      <a:endParaRPr lang="en-GB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7616269"/>
                  </a:ext>
                </a:extLst>
              </a:tr>
              <a:tr h="3658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</a:t>
                      </a:r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</a:t>
                      </a:r>
                      <a:r>
                        <a:rPr lang="en-GB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</a:t>
                      </a:r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</a:t>
                      </a:r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</a:t>
                      </a:r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5736625"/>
                  </a:ext>
                </a:extLst>
              </a:tr>
              <a:tr h="319997">
                <a:tc>
                  <a:txBody>
                    <a:bodyPr/>
                    <a:lstStyle/>
                    <a:p>
                      <a:pPr algn="l" fontAlgn="ctr"/>
                      <a:r>
                        <a:rPr lang="ro-RO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Ing.Autovehiculelor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28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100" dirty="0" smtClean="0"/>
                        <a:t>3</a:t>
                      </a:r>
                    </a:p>
                    <a:p>
                      <a:r>
                        <a:rPr lang="ro-RO" sz="1100" dirty="0" smtClean="0"/>
                        <a:t>11,11</a:t>
                      </a:r>
                      <a:r>
                        <a:rPr lang="en-US" sz="1100" dirty="0" smtClean="0"/>
                        <a:t>%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</a:t>
                      </a:r>
                      <a:endParaRPr lang="ro-RO" sz="1100" dirty="0" smtClean="0"/>
                    </a:p>
                    <a:p>
                      <a:r>
                        <a:rPr lang="en-US" sz="1100" dirty="0" smtClean="0"/>
                        <a:t>21.42%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26741"/>
                  </a:ext>
                </a:extLst>
              </a:tr>
              <a:tr h="397583">
                <a:tc>
                  <a:txBody>
                    <a:bodyPr/>
                    <a:lstStyle/>
                    <a:p>
                      <a:pPr algn="l" fontAlgn="ctr"/>
                      <a:r>
                        <a:rPr lang="ro-RO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Mecatronica si robotica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61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74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100" dirty="0" smtClean="0"/>
                        <a:t>17</a:t>
                      </a:r>
                    </a:p>
                    <a:p>
                      <a:r>
                        <a:rPr lang="ro-RO" sz="1100" dirty="0" smtClean="0"/>
                        <a:t>27.86</a:t>
                      </a:r>
                      <a:r>
                        <a:rPr lang="en-US" sz="1100" dirty="0" smtClean="0"/>
                        <a:t>%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100" dirty="0" smtClean="0"/>
                        <a:t>1</a:t>
                      </a:r>
                      <a:r>
                        <a:rPr lang="en-US" sz="1100" dirty="0" smtClean="0"/>
                        <a:t>2</a:t>
                      </a:r>
                      <a:endParaRPr lang="ro-RO" sz="1100" dirty="0" smtClean="0"/>
                    </a:p>
                    <a:p>
                      <a:r>
                        <a:rPr lang="en-US" sz="1100" dirty="0" smtClean="0"/>
                        <a:t>16.21%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0106475"/>
                  </a:ext>
                </a:extLst>
              </a:tr>
              <a:tr h="318654">
                <a:tc>
                  <a:txBody>
                    <a:bodyPr/>
                    <a:lstStyle/>
                    <a:p>
                      <a:pPr algn="l" fontAlgn="ctr"/>
                      <a:r>
                        <a:rPr lang="ro-RO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Inginerie Mecanica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100" dirty="0" smtClean="0"/>
                        <a:t>50</a:t>
                      </a:r>
                    </a:p>
                    <a:p>
                      <a:r>
                        <a:rPr lang="ro-RO" sz="1100" dirty="0" smtClean="0"/>
                        <a:t>33,11</a:t>
                      </a:r>
                      <a:r>
                        <a:rPr lang="en-US" sz="1100" dirty="0" smtClean="0"/>
                        <a:t>%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47</a:t>
                      </a:r>
                      <a:endParaRPr lang="ro-RO" sz="1100" dirty="0" smtClean="0"/>
                    </a:p>
                    <a:p>
                      <a:r>
                        <a:rPr lang="en-US" sz="1100" dirty="0" smtClean="0"/>
                        <a:t>31.33%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7746852"/>
                  </a:ext>
                </a:extLst>
              </a:tr>
              <a:tr h="340821">
                <a:tc>
                  <a:txBody>
                    <a:bodyPr/>
                    <a:lstStyle/>
                    <a:p>
                      <a:pPr algn="l" fontAlgn="ctr"/>
                      <a:r>
                        <a:rPr lang="ro-RO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Ingineria transporturilor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100" dirty="0" smtClean="0"/>
                        <a:t>17</a:t>
                      </a:r>
                    </a:p>
                    <a:p>
                      <a:r>
                        <a:rPr lang="ro-RO" sz="1100" dirty="0" smtClean="0"/>
                        <a:t>65,38</a:t>
                      </a:r>
                      <a:r>
                        <a:rPr lang="en-US" sz="1100" dirty="0" smtClean="0"/>
                        <a:t>%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ro-RO" sz="1100" dirty="0" smtClean="0"/>
                    </a:p>
                    <a:p>
                      <a:r>
                        <a:rPr lang="en-US" sz="1100" dirty="0" smtClean="0"/>
                        <a:t>34.61%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508543"/>
                  </a:ext>
                </a:extLst>
              </a:tr>
              <a:tr h="307570">
                <a:tc>
                  <a:txBody>
                    <a:bodyPr/>
                    <a:lstStyle/>
                    <a:p>
                      <a:pPr algn="l" fontAlgn="ctr"/>
                      <a:r>
                        <a:rPr lang="ro-RO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Ing.industrială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42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100" dirty="0" smtClean="0"/>
                        <a:t>14</a:t>
                      </a:r>
                    </a:p>
                    <a:p>
                      <a:r>
                        <a:rPr lang="ro-RO" sz="1100" dirty="0" smtClean="0"/>
                        <a:t>27,45</a:t>
                      </a:r>
                      <a:r>
                        <a:rPr lang="en-US" sz="1100" dirty="0" smtClean="0"/>
                        <a:t>%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</a:t>
                      </a:r>
                      <a:endParaRPr lang="ro-RO" sz="1100" dirty="0" smtClean="0"/>
                    </a:p>
                    <a:p>
                      <a:r>
                        <a:rPr lang="en-US" sz="1100" dirty="0" smtClean="0"/>
                        <a:t>30.95%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1238231"/>
                  </a:ext>
                </a:extLst>
              </a:tr>
              <a:tr h="385156">
                <a:tc>
                  <a:txBody>
                    <a:bodyPr/>
                    <a:lstStyle/>
                    <a:p>
                      <a:pPr algn="l" fontAlgn="ctr"/>
                      <a:r>
                        <a:rPr lang="ro-RO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Ing. Materialelor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100" dirty="0" smtClean="0"/>
                        <a:t>6</a:t>
                      </a:r>
                    </a:p>
                    <a:p>
                      <a:r>
                        <a:rPr lang="ro-RO" sz="1100" dirty="0" smtClean="0"/>
                        <a:t>22,22</a:t>
                      </a:r>
                      <a:r>
                        <a:rPr lang="en-US" sz="1100" dirty="0" smtClean="0"/>
                        <a:t>%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ro-RO" sz="1100" dirty="0" smtClean="0"/>
                    </a:p>
                    <a:p>
                      <a:r>
                        <a:rPr lang="ro-RO" sz="1100" dirty="0" smtClean="0"/>
                        <a:t>2</a:t>
                      </a:r>
                      <a:r>
                        <a:rPr lang="en-US" sz="1100" dirty="0" smtClean="0"/>
                        <a:t>0%</a:t>
                      </a:r>
                      <a:endParaRPr lang="en-GB" sz="1100" dirty="0"/>
                    </a:p>
                  </a:txBody>
                  <a:tcPr/>
                </a:tc>
              </a:tr>
              <a:tr h="591501">
                <a:tc>
                  <a:txBody>
                    <a:bodyPr/>
                    <a:lstStyle/>
                    <a:p>
                      <a:pPr algn="l" fontAlgn="ctr"/>
                      <a:r>
                        <a:rPr lang="ro-RO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Ştiinţe inginereşti aplicate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46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42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100" dirty="0" smtClean="0"/>
                        <a:t>13</a:t>
                      </a:r>
                    </a:p>
                    <a:p>
                      <a:r>
                        <a:rPr lang="ro-RO" sz="1100" dirty="0" smtClean="0"/>
                        <a:t>28,26</a:t>
                      </a:r>
                      <a:r>
                        <a:rPr lang="en-US" sz="1100" dirty="0" smtClean="0"/>
                        <a:t>%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100" dirty="0" smtClean="0"/>
                        <a:t>1</a:t>
                      </a:r>
                      <a:r>
                        <a:rPr lang="en-US" sz="1100" dirty="0" smtClean="0"/>
                        <a:t>6</a:t>
                      </a:r>
                      <a:endParaRPr lang="ro-RO" sz="1100" dirty="0" smtClean="0"/>
                    </a:p>
                    <a:p>
                      <a:r>
                        <a:rPr lang="en-US" sz="1100" dirty="0" smtClean="0"/>
                        <a:t>3</a:t>
                      </a:r>
                      <a:r>
                        <a:rPr lang="ro-RO" sz="1100" dirty="0" smtClean="0"/>
                        <a:t>8,</a:t>
                      </a:r>
                      <a:r>
                        <a:rPr lang="en-US" sz="1100" dirty="0" smtClean="0"/>
                        <a:t>1%</a:t>
                      </a:r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1"/>
          <p:cNvPicPr/>
          <p:nvPr/>
        </p:nvPicPr>
        <p:blipFill>
          <a:blip r:embed="rId2"/>
          <a:stretch/>
        </p:blipFill>
        <p:spPr>
          <a:xfrm>
            <a:off x="30600" y="0"/>
            <a:ext cx="9113040" cy="685728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1050840" y="2062800"/>
            <a:ext cx="7518960" cy="447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Acțiuni de marketing universitar pentru toate ciclurile de studii în ultimul an</a:t>
            </a:r>
            <a:endParaRPr lang="ro-RO" dirty="0" smtClean="0"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Participarea la toate acțiunile organizate de către Rectorat</a:t>
            </a:r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ro-RO" dirty="0" smtClean="0">
                <a:solidFill>
                  <a:srgbClr val="000000"/>
                </a:solidFill>
                <a:latin typeface="Myriad Pro"/>
              </a:rPr>
              <a:t>IMF	-vizite susținute in </a:t>
            </a:r>
            <a:r>
              <a:rPr lang="ro-RO" dirty="0" smtClean="0">
                <a:solidFill>
                  <a:srgbClr val="000000"/>
                </a:solidFill>
                <a:latin typeface="Myriad Pro"/>
              </a:rPr>
              <a:t>Licee </a:t>
            </a:r>
            <a:endParaRPr lang="ro-RO" dirty="0" smtClean="0"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Revigorare - activitate Facebook (1 responsabil/departament)</a:t>
            </a:r>
            <a:endParaRPr lang="ro-RO" dirty="0" smtClean="0"/>
          </a:p>
          <a:p>
            <a:pPr>
              <a:lnSpc>
                <a:spcPct val="100000"/>
              </a:lnSpc>
            </a:pPr>
            <a:endParaRPr lang="ro-RO" dirty="0" smtClean="0"/>
          </a:p>
          <a:p>
            <a:pPr>
              <a:lnSpc>
                <a:spcPct val="100000"/>
              </a:lnSpc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Dezvoltarea </a:t>
            </a: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unor noi programe de studii în ultimul an </a:t>
            </a:r>
            <a:endParaRPr lang="en-US" strike="noStrike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 lvl="1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Myriad Pro"/>
                <a:ea typeface="DejaVu Sans"/>
              </a:rPr>
              <a:t>program de </a:t>
            </a:r>
            <a:r>
              <a:rPr lang="en-US" dirty="0" err="1">
                <a:solidFill>
                  <a:srgbClr val="000000"/>
                </a:solidFill>
                <a:latin typeface="Myriad Pro"/>
                <a:ea typeface="DejaVu Sans"/>
              </a:rPr>
              <a:t>licenta</a:t>
            </a:r>
            <a:r>
              <a:rPr lang="en-US" dirty="0">
                <a:solidFill>
                  <a:srgbClr val="000000"/>
                </a:solidFill>
                <a:latin typeface="Myriad Pro"/>
                <a:ea typeface="DejaVu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  <a:ea typeface="DejaVu Sans"/>
              </a:rPr>
              <a:t>Inginerie</a:t>
            </a:r>
            <a:r>
              <a:rPr lang="en-US" dirty="0">
                <a:solidFill>
                  <a:srgbClr val="000000"/>
                </a:solidFill>
                <a:latin typeface="Myriad Pro"/>
                <a:ea typeface="DejaVu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  <a:ea typeface="DejaVu Sans"/>
              </a:rPr>
              <a:t>Mecanica</a:t>
            </a:r>
            <a:r>
              <a:rPr lang="en-US" dirty="0">
                <a:solidFill>
                  <a:srgbClr val="000000"/>
                </a:solidFill>
                <a:latin typeface="Myriad Pro"/>
                <a:ea typeface="DejaVu Sans"/>
              </a:rPr>
              <a:t> in </a:t>
            </a:r>
            <a:r>
              <a:rPr lang="en-US" dirty="0" err="1">
                <a:solidFill>
                  <a:srgbClr val="000000"/>
                </a:solidFill>
                <a:latin typeface="Myriad Pro"/>
                <a:ea typeface="DejaVu Sans"/>
              </a:rPr>
              <a:t>limba</a:t>
            </a:r>
            <a:r>
              <a:rPr lang="en-US" dirty="0">
                <a:solidFill>
                  <a:srgbClr val="000000"/>
                </a:solidFill>
                <a:latin typeface="Myriad Pro"/>
                <a:ea typeface="DejaVu 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yriad Pro"/>
                <a:ea typeface="DejaVu Sans"/>
              </a:rPr>
              <a:t>engleza</a:t>
            </a:r>
            <a:endParaRPr lang="en-US" dirty="0"/>
          </a:p>
          <a:p>
            <a:pPr lvl="1" indent="-285750">
              <a:lnSpc>
                <a:spcPct val="150000"/>
              </a:lnSpc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Myriad Pro"/>
                <a:ea typeface="DejaVu Sans"/>
              </a:rPr>
              <a:t>Initierea</a:t>
            </a:r>
            <a:r>
              <a:rPr lang="en-US" dirty="0" smtClean="0">
                <a:solidFill>
                  <a:srgbClr val="000000"/>
                </a:solidFill>
                <a:latin typeface="Myriad Pro"/>
                <a:ea typeface="DejaVu 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yriad Pro"/>
                <a:ea typeface="DejaVu Sans"/>
              </a:rPr>
              <a:t>unor</a:t>
            </a:r>
            <a:r>
              <a:rPr lang="en-US" dirty="0" smtClean="0">
                <a:solidFill>
                  <a:srgbClr val="000000"/>
                </a:solidFill>
                <a:latin typeface="Myriad Pro"/>
                <a:ea typeface="DejaVu 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yriad Pro"/>
                <a:ea typeface="DejaVu Sans"/>
              </a:rPr>
              <a:t>programe</a:t>
            </a:r>
            <a:r>
              <a:rPr lang="en-US" dirty="0" smtClean="0">
                <a:solidFill>
                  <a:srgbClr val="000000"/>
                </a:solidFill>
                <a:latin typeface="Myriad Pro"/>
                <a:ea typeface="DejaVu Sans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Myriad Pro"/>
                <a:ea typeface="DejaVu Sans"/>
              </a:rPr>
              <a:t>licenta</a:t>
            </a:r>
            <a:r>
              <a:rPr lang="en-US" dirty="0" smtClean="0">
                <a:solidFill>
                  <a:srgbClr val="000000"/>
                </a:solidFill>
                <a:latin typeface="Myriad Pro"/>
                <a:ea typeface="DejaVu 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yriad Pro"/>
                <a:ea typeface="DejaVu Sans"/>
              </a:rPr>
              <a:t>si</a:t>
            </a:r>
            <a:r>
              <a:rPr lang="en-US" dirty="0" smtClean="0">
                <a:solidFill>
                  <a:srgbClr val="000000"/>
                </a:solidFill>
                <a:latin typeface="Myriad Pro"/>
                <a:ea typeface="DejaVu Sans"/>
              </a:rPr>
              <a:t> master) </a:t>
            </a:r>
            <a:r>
              <a:rPr lang="en-US" dirty="0" err="1" smtClean="0">
                <a:solidFill>
                  <a:srgbClr val="000000"/>
                </a:solidFill>
                <a:latin typeface="Myriad Pro"/>
                <a:ea typeface="DejaVu Sans"/>
              </a:rPr>
              <a:t>avand</a:t>
            </a:r>
            <a:r>
              <a:rPr lang="en-US" dirty="0" smtClean="0">
                <a:solidFill>
                  <a:srgbClr val="000000"/>
                </a:solidFill>
                <a:latin typeface="Myriad Pro"/>
                <a:ea typeface="DejaVu Sans"/>
              </a:rPr>
              <a:t> ca </a:t>
            </a:r>
            <a:r>
              <a:rPr lang="en-US" dirty="0" err="1" smtClean="0">
                <a:solidFill>
                  <a:srgbClr val="000000"/>
                </a:solidFill>
                <a:latin typeface="Myriad Pro"/>
                <a:ea typeface="DejaVu Sans"/>
              </a:rPr>
              <a:t>subiect</a:t>
            </a:r>
            <a:r>
              <a:rPr lang="en-US" dirty="0" smtClean="0">
                <a:solidFill>
                  <a:srgbClr val="000000"/>
                </a:solidFill>
                <a:latin typeface="Myriad Pro"/>
                <a:ea typeface="DejaVu Sans"/>
              </a:rPr>
              <a:t> ENERGIA</a:t>
            </a:r>
            <a:endParaRPr lang="ro-RO" dirty="0">
              <a:solidFill>
                <a:srgbClr val="000000"/>
              </a:solidFill>
              <a:latin typeface="Myriad Pro"/>
              <a:ea typeface="DejaVu Sans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224000" y="576000"/>
            <a:ext cx="473760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1.</a:t>
            </a:r>
            <a:r>
              <a:rPr lang="en-GB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4</a:t>
            </a:r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.1 Alte informații relevante despre facultate.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"/>
          <p:cNvPicPr/>
          <p:nvPr/>
        </p:nvPicPr>
        <p:blipFill>
          <a:blip r:embed="rId2"/>
          <a:stretch/>
        </p:blipFill>
        <p:spPr>
          <a:xfrm>
            <a:off x="48600" y="0"/>
            <a:ext cx="9113040" cy="685728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566640" y="1976760"/>
            <a:ext cx="8050320" cy="310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Conferințe științifice, concursuri studențești organizate în ultimul an:</a:t>
            </a:r>
          </a:p>
          <a:p>
            <a:pPr>
              <a:lnSpc>
                <a:spcPct val="100000"/>
              </a:lnSpc>
            </a:pPr>
            <a:endParaRPr lang="ro-RO" dirty="0" smtClean="0"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Myriad Pro"/>
              </a:rPr>
              <a:t>The 3-rd Motor Vehicle and Transportation </a:t>
            </a:r>
            <a:r>
              <a:rPr lang="en-US" dirty="0" smtClean="0">
                <a:solidFill>
                  <a:srgbClr val="000000"/>
                </a:solidFill>
                <a:latin typeface="Myriad Pro"/>
              </a:rPr>
              <a:t>Conference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ro-RO" dirty="0" err="1" smtClean="0">
                <a:solidFill>
                  <a:srgbClr val="000000"/>
                </a:solidFill>
                <a:latin typeface="Myriad Pro"/>
              </a:rPr>
              <a:t>Additive</a:t>
            </a:r>
            <a:r>
              <a:rPr lang="ro-RO" dirty="0" smtClean="0">
                <a:solidFill>
                  <a:srgbClr val="000000"/>
                </a:solidFill>
                <a:latin typeface="Myriad Pro"/>
              </a:rPr>
              <a:t> </a:t>
            </a:r>
            <a:r>
              <a:rPr lang="ro-RO" dirty="0" err="1" smtClean="0">
                <a:solidFill>
                  <a:srgbClr val="000000"/>
                </a:solidFill>
                <a:latin typeface="Myriad Pro"/>
              </a:rPr>
              <a:t>Manufacturing</a:t>
            </a:r>
            <a:r>
              <a:rPr lang="ro-RO" dirty="0" smtClean="0">
                <a:solidFill>
                  <a:srgbClr val="000000"/>
                </a:solidFill>
                <a:latin typeface="Myriad Pro"/>
              </a:rPr>
              <a:t> - Serie </a:t>
            </a:r>
            <a:r>
              <a:rPr lang="ro-RO" dirty="0" smtClean="0">
                <a:solidFill>
                  <a:srgbClr val="000000"/>
                </a:solidFill>
                <a:latin typeface="Myriad Pro"/>
                <a:ea typeface="DejaVu Sans"/>
              </a:rPr>
              <a:t>de workshop-uri </a:t>
            </a:r>
            <a:r>
              <a:rPr lang="en-US" dirty="0" smtClean="0">
                <a:solidFill>
                  <a:srgbClr val="000000"/>
                </a:solidFill>
                <a:latin typeface="Myriad Pro"/>
                <a:ea typeface="DejaVu Sans"/>
              </a:rPr>
              <a:t>-</a:t>
            </a:r>
            <a:r>
              <a:rPr lang="ro-RO" dirty="0" smtClean="0">
                <a:solidFill>
                  <a:srgbClr val="000000"/>
                </a:solidFill>
                <a:latin typeface="Myriad Pro"/>
                <a:ea typeface="DejaVu Sans"/>
              </a:rPr>
              <a:t> (organizate de </a:t>
            </a:r>
            <a:r>
              <a:rPr lang="ro-RO" dirty="0" err="1" smtClean="0">
                <a:solidFill>
                  <a:srgbClr val="000000"/>
                </a:solidFill>
                <a:latin typeface="Myriad Pro"/>
                <a:ea typeface="DejaVu Sans"/>
              </a:rPr>
              <a:t>prof.dr.ing</a:t>
            </a:r>
            <a:r>
              <a:rPr lang="ro-RO" dirty="0" smtClean="0">
                <a:solidFill>
                  <a:srgbClr val="000000"/>
                </a:solidFill>
                <a:latin typeface="Myriad Pro"/>
                <a:ea typeface="DejaVu Sans"/>
              </a:rPr>
              <a:t> </a:t>
            </a:r>
            <a:r>
              <a:rPr lang="ro-RO" dirty="0" err="1" smtClean="0">
                <a:solidFill>
                  <a:srgbClr val="000000"/>
                </a:solidFill>
                <a:latin typeface="Myriad Pro"/>
                <a:ea typeface="DejaVu Sans"/>
              </a:rPr>
              <a:t>Marsavina</a:t>
            </a:r>
            <a:r>
              <a:rPr lang="ro-RO" dirty="0" smtClean="0">
                <a:solidFill>
                  <a:srgbClr val="000000"/>
                </a:solidFill>
                <a:latin typeface="Myriad Pro"/>
                <a:ea typeface="DejaVu Sans"/>
              </a:rPr>
              <a:t> Liviu)</a:t>
            </a:r>
            <a:endParaRPr lang="en-US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sv-SE" dirty="0" err="1" smtClean="0"/>
              <a:t>Scoala</a:t>
            </a:r>
            <a:r>
              <a:rPr lang="sv-SE" dirty="0" smtClean="0"/>
              <a:t> </a:t>
            </a:r>
            <a:r>
              <a:rPr lang="sv-SE" dirty="0"/>
              <a:t>de Vara _ ZOPPAS _ 2022</a:t>
            </a:r>
            <a:endParaRPr lang="en-US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100000"/>
              </a:lnSpc>
            </a:pPr>
            <a:endParaRPr lang="ro-RO" dirty="0"/>
          </a:p>
        </p:txBody>
      </p:sp>
      <p:sp>
        <p:nvSpPr>
          <p:cNvPr id="94" name="CustomShape 2"/>
          <p:cNvSpPr/>
          <p:nvPr/>
        </p:nvSpPr>
        <p:spPr>
          <a:xfrm>
            <a:off x="662040" y="576000"/>
            <a:ext cx="473760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1.</a:t>
            </a:r>
            <a:r>
              <a:rPr lang="en-GB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4</a:t>
            </a:r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.2 Alte informații relevante despre facultate.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98082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"/>
          <p:cNvPicPr/>
          <p:nvPr/>
        </p:nvPicPr>
        <p:blipFill>
          <a:blip r:embed="rId2"/>
          <a:stretch/>
        </p:blipFill>
        <p:spPr>
          <a:xfrm>
            <a:off x="48600" y="0"/>
            <a:ext cx="9113040" cy="685728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566640" y="1976760"/>
            <a:ext cx="8050320" cy="310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Conferințe științifice, concursuri studențești organizate în ultimul an:</a:t>
            </a:r>
          </a:p>
          <a:p>
            <a:pPr>
              <a:lnSpc>
                <a:spcPct val="100000"/>
              </a:lnSpc>
            </a:pPr>
            <a:endParaRPr lang="ro-RO" dirty="0" smtClean="0"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Concurs de Proiecte de </a:t>
            </a: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Diploma</a:t>
            </a:r>
            <a:r>
              <a:rPr lang="en-US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 (</a:t>
            </a:r>
            <a:r>
              <a:rPr lang="en-US" strike="noStrike" dirty="0" err="1" smtClean="0">
                <a:solidFill>
                  <a:srgbClr val="000000"/>
                </a:solidFill>
                <a:latin typeface="Myriad Pro"/>
                <a:ea typeface="DejaVu Sans"/>
              </a:rPr>
              <a:t>editia</a:t>
            </a:r>
            <a:r>
              <a:rPr lang="en-US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 a II-a)</a:t>
            </a:r>
            <a:r>
              <a:rPr lang="ro-RO" dirty="0" smtClean="0">
                <a:solidFill>
                  <a:srgbClr val="000000"/>
                </a:solidFill>
                <a:latin typeface="Myriad Pro"/>
                <a:ea typeface="DejaVu Sans"/>
              </a:rPr>
              <a:t> </a:t>
            </a:r>
            <a:endParaRPr lang="ro-RO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Myriad Pro"/>
                <a:ea typeface="DejaVu Sans"/>
              </a:rPr>
              <a:t>SpeedItUp</a:t>
            </a:r>
            <a:r>
              <a:rPr lang="en-US" dirty="0" smtClean="0">
                <a:solidFill>
                  <a:srgbClr val="000000"/>
                </a:solidFill>
                <a:latin typeface="Myriad Pro"/>
                <a:ea typeface="DejaVu Sans"/>
              </a:rPr>
              <a:t> – concurs de </a:t>
            </a:r>
            <a:r>
              <a:rPr lang="en-US" dirty="0" err="1" smtClean="0">
                <a:solidFill>
                  <a:srgbClr val="000000"/>
                </a:solidFill>
                <a:latin typeface="Myriad Pro"/>
                <a:ea typeface="DejaVu Sans"/>
              </a:rPr>
              <a:t>masinute</a:t>
            </a:r>
            <a:r>
              <a:rPr lang="en-US" dirty="0" smtClean="0">
                <a:solidFill>
                  <a:srgbClr val="000000"/>
                </a:solidFill>
                <a:latin typeface="Myriad Pro"/>
                <a:ea typeface="DejaVu 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yriad Pro"/>
                <a:ea typeface="DejaVu Sans"/>
              </a:rPr>
              <a:t>propulsate</a:t>
            </a:r>
            <a:r>
              <a:rPr lang="en-US" dirty="0" smtClean="0">
                <a:solidFill>
                  <a:srgbClr val="000000"/>
                </a:solidFill>
                <a:latin typeface="Myriad Pro"/>
                <a:ea typeface="DejaVu Sans"/>
              </a:rPr>
              <a:t> cu CO2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Myriad Pro"/>
                <a:ea typeface="DejaVu Sans"/>
              </a:rPr>
              <a:t>CNCHephaistos</a:t>
            </a:r>
            <a:r>
              <a:rPr lang="en-US" dirty="0" smtClean="0">
                <a:solidFill>
                  <a:srgbClr val="000000"/>
                </a:solidFill>
                <a:latin typeface="Myriad Pro"/>
                <a:ea typeface="DejaVu Sans"/>
              </a:rPr>
              <a:t> – concurs de </a:t>
            </a:r>
            <a:r>
              <a:rPr lang="en-US" dirty="0" err="1" smtClean="0">
                <a:solidFill>
                  <a:srgbClr val="000000"/>
                </a:solidFill>
                <a:latin typeface="Myriad Pro"/>
                <a:ea typeface="DejaVu Sans"/>
              </a:rPr>
              <a:t>indemanare</a:t>
            </a:r>
            <a:r>
              <a:rPr lang="en-US" dirty="0" smtClean="0">
                <a:solidFill>
                  <a:srgbClr val="000000"/>
                </a:solidFill>
                <a:latin typeface="Myriad Pro"/>
                <a:ea typeface="DejaVu Sans"/>
              </a:rPr>
              <a:t> in </a:t>
            </a:r>
            <a:r>
              <a:rPr lang="en-US" dirty="0" err="1" smtClean="0">
                <a:solidFill>
                  <a:srgbClr val="000000"/>
                </a:solidFill>
                <a:latin typeface="Myriad Pro"/>
                <a:ea typeface="DejaVu Sans"/>
              </a:rPr>
              <a:t>domeniul</a:t>
            </a:r>
            <a:r>
              <a:rPr lang="en-US" dirty="0" smtClean="0">
                <a:solidFill>
                  <a:srgbClr val="000000"/>
                </a:solidFill>
                <a:latin typeface="Myriad Pro"/>
                <a:ea typeface="DejaVu 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yriad Pro"/>
                <a:ea typeface="DejaVu Sans"/>
              </a:rPr>
              <a:t>masinilor</a:t>
            </a:r>
            <a:r>
              <a:rPr lang="en-US" dirty="0" smtClean="0">
                <a:solidFill>
                  <a:srgbClr val="000000"/>
                </a:solidFill>
                <a:latin typeface="Myriad Pro"/>
                <a:ea typeface="DejaVu Sans"/>
              </a:rPr>
              <a:t> cu </a:t>
            </a:r>
            <a:r>
              <a:rPr lang="en-US" dirty="0" err="1" smtClean="0">
                <a:solidFill>
                  <a:srgbClr val="000000"/>
                </a:solidFill>
                <a:latin typeface="Myriad Pro"/>
                <a:ea typeface="DejaVu Sans"/>
              </a:rPr>
              <a:t>comanda</a:t>
            </a:r>
            <a:r>
              <a:rPr lang="en-US" dirty="0" smtClean="0">
                <a:solidFill>
                  <a:srgbClr val="000000"/>
                </a:solidFill>
                <a:latin typeface="Myriad Pro"/>
                <a:ea typeface="DejaVu 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yriad Pro"/>
                <a:ea typeface="DejaVu Sans"/>
              </a:rPr>
              <a:t>numerica</a:t>
            </a:r>
            <a:endParaRPr lang="en-US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Myriad Pro"/>
                <a:ea typeface="DejaVu Sans"/>
              </a:rPr>
              <a:t>UPTGo</a:t>
            </a:r>
            <a:r>
              <a:rPr lang="en-US" dirty="0" smtClean="0">
                <a:solidFill>
                  <a:srgbClr val="000000"/>
                </a:solidFill>
                <a:latin typeface="Myriad Pro"/>
                <a:ea typeface="DejaVu Sans"/>
              </a:rPr>
              <a:t> – concurs de design de </a:t>
            </a:r>
            <a:r>
              <a:rPr lang="en-US" dirty="0" err="1" smtClean="0">
                <a:solidFill>
                  <a:srgbClr val="000000"/>
                </a:solidFill>
                <a:latin typeface="Myriad Pro"/>
                <a:ea typeface="DejaVu Sans"/>
              </a:rPr>
              <a:t>produs</a:t>
            </a:r>
            <a:endParaRPr lang="ro-RO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lang="ro-RO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100000"/>
              </a:lnSpc>
            </a:pPr>
            <a:endParaRPr lang="ro-RO" dirty="0"/>
          </a:p>
        </p:txBody>
      </p:sp>
      <p:sp>
        <p:nvSpPr>
          <p:cNvPr id="94" name="CustomShape 2"/>
          <p:cNvSpPr/>
          <p:nvPr/>
        </p:nvSpPr>
        <p:spPr>
          <a:xfrm>
            <a:off x="662040" y="576000"/>
            <a:ext cx="473760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1.</a:t>
            </a:r>
            <a:r>
              <a:rPr lang="en-GB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4</a:t>
            </a:r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.2 Alte informații relevante despre facultate.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"/>
          <p:cNvPicPr/>
          <p:nvPr/>
        </p:nvPicPr>
        <p:blipFill>
          <a:blip r:embed="rId2"/>
          <a:stretch/>
        </p:blipFill>
        <p:spPr>
          <a:xfrm>
            <a:off x="48600" y="0"/>
            <a:ext cx="9113040" cy="685728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566640" y="1976760"/>
            <a:ext cx="8050320" cy="310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o-RO" strike="noStrike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100000"/>
              </a:lnSpc>
            </a:pPr>
            <a:endParaRPr lang="ro-RO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Evaluarea cadrelor didactice </a:t>
            </a:r>
            <a:r>
              <a:rPr lang="ro-RO" dirty="0" smtClean="0">
                <a:solidFill>
                  <a:srgbClr val="000000"/>
                </a:solidFill>
                <a:latin typeface="Myriad Pro"/>
                <a:ea typeface="DejaVu Sans"/>
              </a:rPr>
              <a:t>în ultimul</a:t>
            </a: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 an. Aspecte relevante/probleme, măsuri:</a:t>
            </a:r>
          </a:p>
          <a:p>
            <a:pPr>
              <a:lnSpc>
                <a:spcPct val="100000"/>
              </a:lnSpc>
            </a:pPr>
            <a:endParaRPr lang="ro-RO" dirty="0" smtClean="0"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Implicarea studenților insuficientă și subiectivă</a:t>
            </a:r>
            <a:endParaRPr lang="ro-RO" dirty="0" smtClean="0"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ro-RO" dirty="0" smtClean="0">
                <a:solidFill>
                  <a:srgbClr val="000000"/>
                </a:solidFill>
                <a:latin typeface="Myriad Pro"/>
                <a:ea typeface="DejaVu Sans"/>
              </a:rPr>
              <a:t>Acceptarea feedback-ului de către cadrele didactice</a:t>
            </a:r>
          </a:p>
        </p:txBody>
      </p:sp>
      <p:sp>
        <p:nvSpPr>
          <p:cNvPr id="94" name="CustomShape 2"/>
          <p:cNvSpPr/>
          <p:nvPr/>
        </p:nvSpPr>
        <p:spPr>
          <a:xfrm>
            <a:off x="662040" y="576000"/>
            <a:ext cx="473760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1.</a:t>
            </a:r>
            <a:r>
              <a:rPr lang="en-GB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4</a:t>
            </a:r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.2 Alte informații relevante despre facultate.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71780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"/>
          <p:cNvPicPr/>
          <p:nvPr/>
        </p:nvPicPr>
        <p:blipFill>
          <a:blip r:embed="rId2"/>
          <a:stretch/>
        </p:blipFill>
        <p:spPr>
          <a:xfrm>
            <a:off x="48600" y="0"/>
            <a:ext cx="9113040" cy="685728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566640" y="1976760"/>
            <a:ext cx="8050320" cy="310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Atragerea </a:t>
            </a:r>
            <a:r>
              <a:rPr lang="ro-RO" strike="noStrike" dirty="0">
                <a:solidFill>
                  <a:srgbClr val="000000"/>
                </a:solidFill>
                <a:latin typeface="Myriad Pro"/>
                <a:ea typeface="DejaVu Sans"/>
              </a:rPr>
              <a:t>de fonduri din companii la nivelul </a:t>
            </a:r>
            <a:endParaRPr lang="en-US" strike="noStrike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facultății/departamentelor </a:t>
            </a:r>
            <a:r>
              <a:rPr lang="ro-RO" strike="noStrike" dirty="0">
                <a:solidFill>
                  <a:srgbClr val="000000"/>
                </a:solidFill>
                <a:latin typeface="Myriad Pro"/>
                <a:ea typeface="DejaVu Sans"/>
              </a:rPr>
              <a:t>în ultim</a:t>
            </a:r>
            <a:r>
              <a:rPr lang="en-GB" strike="noStrike" dirty="0">
                <a:solidFill>
                  <a:srgbClr val="000000"/>
                </a:solidFill>
                <a:latin typeface="Myriad Pro"/>
                <a:ea typeface="DejaVu Sans"/>
              </a:rPr>
              <a:t>ul</a:t>
            </a:r>
            <a:r>
              <a:rPr lang="ro-RO" strike="noStrike" dirty="0">
                <a:solidFill>
                  <a:srgbClr val="000000"/>
                </a:solidFill>
                <a:latin typeface="Myriad Pro"/>
                <a:ea typeface="DejaVu Sans"/>
              </a:rPr>
              <a:t> an</a:t>
            </a: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:</a:t>
            </a:r>
            <a:endParaRPr lang="en-US" strike="noStrike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trike="noStrike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r>
              <a:rPr lang="en-US" b="1" dirty="0" smtClean="0"/>
              <a:t>HELLA</a:t>
            </a:r>
            <a:r>
              <a:rPr lang="en-US" b="1" dirty="0"/>
              <a:t>, </a:t>
            </a:r>
            <a:r>
              <a:rPr lang="en-US" b="1" dirty="0" smtClean="0"/>
              <a:t>SIPA, </a:t>
            </a:r>
            <a:r>
              <a:rPr lang="en-US" b="1" dirty="0" err="1" smtClean="0"/>
              <a:t>Vitesco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	</a:t>
            </a:r>
            <a:r>
              <a:rPr lang="it-IT" sz="2000" b="1" dirty="0" smtClean="0"/>
              <a:t>10000lei</a:t>
            </a:r>
            <a:endParaRPr lang="it-IT" sz="2000" b="1" dirty="0"/>
          </a:p>
          <a:p>
            <a:endParaRPr lang="it-IT" dirty="0"/>
          </a:p>
        </p:txBody>
      </p:sp>
      <p:sp>
        <p:nvSpPr>
          <p:cNvPr id="94" name="CustomShape 2"/>
          <p:cNvSpPr/>
          <p:nvPr/>
        </p:nvSpPr>
        <p:spPr>
          <a:xfrm>
            <a:off x="662040" y="576000"/>
            <a:ext cx="473760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1.</a:t>
            </a:r>
            <a:r>
              <a:rPr lang="en-GB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4</a:t>
            </a:r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.2 Alte informații relevante despre facultate.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500" y="1657884"/>
            <a:ext cx="3471800" cy="510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703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11548</TotalTime>
  <Words>858</Words>
  <Application>Microsoft Office PowerPoint</Application>
  <PresentationFormat>On-screen Show (4:3)</PresentationFormat>
  <Paragraphs>314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AppleSystemUIFont</vt:lpstr>
      <vt:lpstr>Arial</vt:lpstr>
      <vt:lpstr>Calibri</vt:lpstr>
      <vt:lpstr>Calibri Light</vt:lpstr>
      <vt:lpstr>DejaVu Sans</vt:lpstr>
      <vt:lpstr>Myriad Condensed Web</vt:lpstr>
      <vt:lpstr>Myriad Pro</vt:lpstr>
      <vt:lpstr>StarSymbol</vt:lpstr>
      <vt:lpstr>Times New Roman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 STAN</dc:creator>
  <cp:lastModifiedBy>Windows User</cp:lastModifiedBy>
  <cp:revision>86</cp:revision>
  <dcterms:created xsi:type="dcterms:W3CDTF">2014-09-16T06:51:42Z</dcterms:created>
  <dcterms:modified xsi:type="dcterms:W3CDTF">2023-01-15T23:30:11Z</dcterms:modified>
  <dc:language>ro-RO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